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ormorant Garamond Bold Italics" charset="1" panose="00000800000000000000"/>
      <p:regular r:id="rId20"/>
    </p:embeddedFont>
    <p:embeddedFont>
      <p:font typeface="Quicksand Bold" charset="1" panose="00000000000000000000"/>
      <p:regular r:id="rId21"/>
    </p:embeddedFont>
    <p:embeddedFont>
      <p:font typeface="Quicksand" charset="1" panose="00000000000000000000"/>
      <p:regular r:id="rId22"/>
    </p:embeddedFont>
    <p:embeddedFont>
      <p:font typeface="Cormorant Garamond Bold" charset="1" panose="00000800000000000000"/>
      <p:regular r:id="rId23"/>
    </p:embeddedFont>
    <p:embeddedFont>
      <p:font typeface="Canva Sans Bold" charset="1" panose="020B08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3" id="3"/>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370034"/>
            <a:ext cx="2612611" cy="2306193"/>
          </a:xfrm>
          <a:custGeom>
            <a:avLst/>
            <a:gdLst/>
            <a:ahLst/>
            <a:cxnLst/>
            <a:rect r="r" b="b" t="t" l="l"/>
            <a:pathLst>
              <a:path h="2306193" w="2612611">
                <a:moveTo>
                  <a:pt x="0" y="0"/>
                </a:moveTo>
                <a:lnTo>
                  <a:pt x="2612611" y="0"/>
                </a:lnTo>
                <a:lnTo>
                  <a:pt x="2612611" y="2306194"/>
                </a:lnTo>
                <a:lnTo>
                  <a:pt x="0" y="2306194"/>
                </a:lnTo>
                <a:lnTo>
                  <a:pt x="0" y="0"/>
                </a:lnTo>
                <a:close/>
              </a:path>
            </a:pathLst>
          </a:custGeom>
          <a:blipFill>
            <a:blip r:embed="rId4"/>
            <a:stretch>
              <a:fillRect l="0" t="0" r="0" b="0"/>
            </a:stretch>
          </a:blipFill>
        </p:spPr>
      </p:sp>
      <p:sp>
        <p:nvSpPr>
          <p:cNvPr name="TextBox 7" id="7"/>
          <p:cNvSpPr txBox="true"/>
          <p:nvPr/>
        </p:nvSpPr>
        <p:spPr>
          <a:xfrm rot="0">
            <a:off x="1043764" y="2687892"/>
            <a:ext cx="16229942" cy="3034530"/>
          </a:xfrm>
          <a:prstGeom prst="rect">
            <a:avLst/>
          </a:prstGeom>
        </p:spPr>
        <p:txBody>
          <a:bodyPr anchor="t" rtlCol="false" tIns="0" lIns="0" bIns="0" rIns="0">
            <a:spAutoFit/>
          </a:bodyPr>
          <a:lstStyle/>
          <a:p>
            <a:pPr algn="ctr" marL="0" indent="0" lvl="0">
              <a:lnSpc>
                <a:spcPts val="12292"/>
              </a:lnSpc>
              <a:spcBef>
                <a:spcPct val="0"/>
              </a:spcBef>
            </a:pPr>
            <a:r>
              <a:rPr lang="en-US" b="true" sz="8780" i="true">
                <a:solidFill>
                  <a:srgbClr val="0F4662"/>
                </a:solidFill>
                <a:latin typeface="Cormorant Garamond Bold Italics"/>
                <a:ea typeface="Cormorant Garamond Bold Italics"/>
                <a:cs typeface="Cormorant Garamond Bold Italics"/>
                <a:sym typeface="Cormorant Garamond Bold Italics"/>
              </a:rPr>
              <a:t>Wireless And Mobile Propagation Project</a:t>
            </a:r>
          </a:p>
        </p:txBody>
      </p:sp>
      <p:sp>
        <p:nvSpPr>
          <p:cNvPr name="TextBox 8" id="8"/>
          <p:cNvSpPr txBox="true"/>
          <p:nvPr/>
        </p:nvSpPr>
        <p:spPr>
          <a:xfrm rot="0">
            <a:off x="2761799" y="5908475"/>
            <a:ext cx="12812922" cy="837844"/>
          </a:xfrm>
          <a:prstGeom prst="rect">
            <a:avLst/>
          </a:prstGeom>
        </p:spPr>
        <p:txBody>
          <a:bodyPr anchor="t" rtlCol="false" tIns="0" lIns="0" bIns="0" rIns="0">
            <a:spAutoFit/>
          </a:bodyPr>
          <a:lstStyle/>
          <a:p>
            <a:pPr algn="ctr" marL="0" indent="0" lvl="0">
              <a:lnSpc>
                <a:spcPts val="6844"/>
              </a:lnSpc>
              <a:spcBef>
                <a:spcPct val="0"/>
              </a:spcBef>
            </a:pPr>
            <a:r>
              <a:rPr lang="en-US" b="true" sz="4889">
                <a:solidFill>
                  <a:srgbClr val="0F4662"/>
                </a:solidFill>
                <a:latin typeface="Quicksand Bold"/>
                <a:ea typeface="Quicksand Bold"/>
                <a:cs typeface="Quicksand Bold"/>
                <a:sym typeface="Quicksand Bold"/>
              </a:rPr>
              <a:t>Prof. Michele D’Amico</a:t>
            </a:r>
          </a:p>
        </p:txBody>
      </p:sp>
      <p:sp>
        <p:nvSpPr>
          <p:cNvPr name="TextBox 9" id="9"/>
          <p:cNvSpPr txBox="true"/>
          <p:nvPr/>
        </p:nvSpPr>
        <p:spPr>
          <a:xfrm rot="0">
            <a:off x="5674012" y="7032069"/>
            <a:ext cx="6988496" cy="525912"/>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5 August,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9781977" y="37635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stretch>
              <a:fillRect l="0" t="0" r="0" b="0"/>
            </a:stretch>
          </a:blipFill>
        </p:spPr>
      </p:sp>
      <p:sp>
        <p:nvSpPr>
          <p:cNvPr name="Freeform 3" id="3"/>
          <p:cNvSpPr/>
          <p:nvPr/>
        </p:nvSpPr>
        <p:spPr>
          <a:xfrm flipH="false" flipV="false" rot="0">
            <a:off x="14036659" y="37635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stretch>
              <a:fillRect l="0" t="0" r="0" b="0"/>
            </a:stretch>
          </a:blipFill>
        </p:spPr>
      </p:sp>
      <p:sp>
        <p:nvSpPr>
          <p:cNvPr name="AutoShape 4" id="4"/>
          <p:cNvSpPr/>
          <p:nvPr/>
        </p:nvSpPr>
        <p:spPr>
          <a:xfrm>
            <a:off x="9666000" y="4945062"/>
            <a:ext cx="4346753" cy="0"/>
          </a:xfrm>
          <a:prstGeom prst="line">
            <a:avLst/>
          </a:prstGeom>
          <a:ln cap="flat" w="57150">
            <a:solidFill>
              <a:srgbClr val="7994A0"/>
            </a:solidFill>
            <a:prstDash val="solid"/>
            <a:headEnd type="none" len="sm" w="sm"/>
            <a:tailEnd type="none" len="sm" w="sm"/>
          </a:ln>
        </p:spPr>
      </p:sp>
      <p:sp>
        <p:nvSpPr>
          <p:cNvPr name="AutoShape 5" id="5"/>
          <p:cNvSpPr/>
          <p:nvPr/>
        </p:nvSpPr>
        <p:spPr>
          <a:xfrm>
            <a:off x="13920683" y="4945062"/>
            <a:ext cx="4346753" cy="0"/>
          </a:xfrm>
          <a:prstGeom prst="line">
            <a:avLst/>
          </a:prstGeom>
          <a:ln cap="flat" w="57150">
            <a:solidFill>
              <a:srgbClr val="7994A0"/>
            </a:solidFill>
            <a:prstDash val="solid"/>
            <a:headEnd type="none" len="sm" w="sm"/>
            <a:tailEnd type="none" len="sm" w="sm"/>
          </a:ln>
        </p:spPr>
      </p:sp>
      <p:sp>
        <p:nvSpPr>
          <p:cNvPr name="Freeform 6" id="6"/>
          <p:cNvSpPr/>
          <p:nvPr/>
        </p:nvSpPr>
        <p:spPr>
          <a:xfrm flipH="false" flipV="false" rot="0">
            <a:off x="12010423" y="5400675"/>
            <a:ext cx="4004659" cy="4004659"/>
          </a:xfrm>
          <a:custGeom>
            <a:avLst/>
            <a:gdLst/>
            <a:ahLst/>
            <a:cxnLst/>
            <a:rect r="r" b="b" t="t" l="l"/>
            <a:pathLst>
              <a:path h="4004659" w="4004659">
                <a:moveTo>
                  <a:pt x="0" y="0"/>
                </a:moveTo>
                <a:lnTo>
                  <a:pt x="4004660" y="0"/>
                </a:lnTo>
                <a:lnTo>
                  <a:pt x="4004660" y="4004659"/>
                </a:lnTo>
                <a:lnTo>
                  <a:pt x="0" y="4004659"/>
                </a:lnTo>
                <a:lnTo>
                  <a:pt x="0" y="0"/>
                </a:lnTo>
                <a:close/>
              </a:path>
            </a:pathLst>
          </a:custGeom>
          <a:blipFill>
            <a:blip r:embed="rId4"/>
            <a:stretch>
              <a:fillRect l="0" t="0" r="0" b="0"/>
            </a:stretch>
          </a:blipFill>
        </p:spPr>
      </p:sp>
      <p:sp>
        <p:nvSpPr>
          <p:cNvPr name="AutoShape 7" id="7"/>
          <p:cNvSpPr/>
          <p:nvPr/>
        </p:nvSpPr>
        <p:spPr>
          <a:xfrm>
            <a:off x="11839377" y="9860947"/>
            <a:ext cx="4346753" cy="0"/>
          </a:xfrm>
          <a:prstGeom prst="line">
            <a:avLst/>
          </a:prstGeom>
          <a:ln cap="flat" w="57150">
            <a:solidFill>
              <a:srgbClr val="7994A0"/>
            </a:solidFill>
            <a:prstDash val="solid"/>
            <a:headEnd type="none" len="sm" w="sm"/>
            <a:tailEnd type="none" len="sm" w="sm"/>
          </a:ln>
        </p:spPr>
      </p:sp>
      <p:sp>
        <p:nvSpPr>
          <p:cNvPr name="Freeform 8" id="8"/>
          <p:cNvSpPr/>
          <p:nvPr/>
        </p:nvSpPr>
        <p:spPr>
          <a:xfrm flipH="false" flipV="false" rot="0">
            <a:off x="3141577" y="4491159"/>
            <a:ext cx="5112613" cy="5112613"/>
          </a:xfrm>
          <a:custGeom>
            <a:avLst/>
            <a:gdLst/>
            <a:ahLst/>
            <a:cxnLst/>
            <a:rect r="r" b="b" t="t" l="l"/>
            <a:pathLst>
              <a:path h="5112613" w="5112613">
                <a:moveTo>
                  <a:pt x="0" y="0"/>
                </a:moveTo>
                <a:lnTo>
                  <a:pt x="5112613" y="0"/>
                </a:lnTo>
                <a:lnTo>
                  <a:pt x="5112613" y="5112613"/>
                </a:lnTo>
                <a:lnTo>
                  <a:pt x="0" y="5112613"/>
                </a:lnTo>
                <a:lnTo>
                  <a:pt x="0" y="0"/>
                </a:lnTo>
                <a:close/>
              </a:path>
            </a:pathLst>
          </a:custGeom>
          <a:blipFill>
            <a:blip r:embed="rId5"/>
            <a:stretch>
              <a:fillRect l="0" t="0" r="0" b="0"/>
            </a:stretch>
          </a:blipFill>
        </p:spPr>
      </p:sp>
      <p:sp>
        <p:nvSpPr>
          <p:cNvPr name="TextBox 9" id="9"/>
          <p:cNvSpPr txBox="true"/>
          <p:nvPr/>
        </p:nvSpPr>
        <p:spPr>
          <a:xfrm rot="0">
            <a:off x="217577" y="262059"/>
            <a:ext cx="2286135"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Results</a:t>
            </a:r>
          </a:p>
        </p:txBody>
      </p:sp>
      <p:sp>
        <p:nvSpPr>
          <p:cNvPr name="TextBox 10" id="10"/>
          <p:cNvSpPr txBox="true"/>
          <p:nvPr/>
        </p:nvSpPr>
        <p:spPr>
          <a:xfrm rot="0">
            <a:off x="174723" y="1397077"/>
            <a:ext cx="8926423" cy="4003598"/>
          </a:xfrm>
          <a:prstGeom prst="rect">
            <a:avLst/>
          </a:prstGeom>
        </p:spPr>
        <p:txBody>
          <a:bodyPr anchor="t" rtlCol="false" tIns="0" lIns="0" bIns="0" rIns="0">
            <a:spAutoFit/>
          </a:bodyPr>
          <a:lstStyle/>
          <a:p>
            <a:pPr algn="just">
              <a:lnSpc>
                <a:spcPts val="3997"/>
              </a:lnSpc>
            </a:pPr>
            <a:r>
              <a:rPr lang="en-US" sz="2351">
                <a:solidFill>
                  <a:srgbClr val="0F4662"/>
                </a:solidFill>
                <a:latin typeface="Quicksand"/>
                <a:ea typeface="Quicksand"/>
                <a:cs typeface="Quicksand"/>
                <a:sym typeface="Quicksand"/>
              </a:rPr>
              <a:t>To ensure wide-area radio coverage with optimal efficiency, </a:t>
            </a:r>
            <a:r>
              <a:rPr lang="en-US" sz="2351" b="true">
                <a:solidFill>
                  <a:srgbClr val="0F4662"/>
                </a:solidFill>
                <a:latin typeface="Quicksand Bold"/>
                <a:ea typeface="Quicksand Bold"/>
                <a:cs typeface="Quicksand Bold"/>
                <a:sym typeface="Quicksand Bold"/>
              </a:rPr>
              <a:t>three </a:t>
            </a:r>
            <a:r>
              <a:rPr lang="en-US" sz="2351">
                <a:solidFill>
                  <a:srgbClr val="0F4662"/>
                </a:solidFill>
                <a:latin typeface="Quicksand"/>
                <a:ea typeface="Quicksand"/>
                <a:cs typeface="Quicksand"/>
                <a:sym typeface="Quicksand"/>
              </a:rPr>
              <a:t>repeater sites were strategically installed at elevated locations. Site selection was driven by terrain elevation and line-of-sight advantages to reduce signal blockage from natural obstacles. Each repeater was configured to maximize surface coverage.</a:t>
            </a:r>
          </a:p>
          <a:p>
            <a:pPr algn="just">
              <a:lnSpc>
                <a:spcPts val="3997"/>
              </a:lnSpc>
            </a:pPr>
          </a:p>
          <a:p>
            <a:pPr algn="just" marL="0" indent="0" lvl="0">
              <a:lnSpc>
                <a:spcPts val="3997"/>
              </a:lnSpc>
            </a:pPr>
          </a:p>
        </p:txBody>
      </p:sp>
      <p:sp>
        <p:nvSpPr>
          <p:cNvPr name="AutoShape 11" id="11"/>
          <p:cNvSpPr/>
          <p:nvPr/>
        </p:nvSpPr>
        <p:spPr>
          <a:xfrm>
            <a:off x="3524507" y="9978060"/>
            <a:ext cx="4346753" cy="0"/>
          </a:xfrm>
          <a:prstGeom prst="line">
            <a:avLst/>
          </a:prstGeom>
          <a:ln cap="flat" w="57150">
            <a:solidFill>
              <a:srgbClr val="7994A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58722"/>
            <a:ext cx="7199578" cy="7199578"/>
          </a:xfrm>
          <a:custGeom>
            <a:avLst/>
            <a:gdLst/>
            <a:ahLst/>
            <a:cxnLst/>
            <a:rect r="r" b="b" t="t" l="l"/>
            <a:pathLst>
              <a:path h="7199578" w="7199578">
                <a:moveTo>
                  <a:pt x="0" y="0"/>
                </a:moveTo>
                <a:lnTo>
                  <a:pt x="7199578" y="0"/>
                </a:lnTo>
                <a:lnTo>
                  <a:pt x="7199578" y="7199578"/>
                </a:lnTo>
                <a:lnTo>
                  <a:pt x="0" y="7199578"/>
                </a:lnTo>
                <a:lnTo>
                  <a:pt x="0" y="0"/>
                </a:lnTo>
                <a:close/>
              </a:path>
            </a:pathLst>
          </a:custGeom>
          <a:blipFill>
            <a:blip r:embed="rId2"/>
            <a:stretch>
              <a:fillRect l="0" t="0" r="0" b="0"/>
            </a:stretch>
          </a:blipFill>
        </p:spPr>
      </p:sp>
      <p:sp>
        <p:nvSpPr>
          <p:cNvPr name="TextBox 3" id="3"/>
          <p:cNvSpPr txBox="true"/>
          <p:nvPr/>
        </p:nvSpPr>
        <p:spPr>
          <a:xfrm rot="0">
            <a:off x="1028700" y="599709"/>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Results</a:t>
            </a:r>
          </a:p>
        </p:txBody>
      </p:sp>
      <p:sp>
        <p:nvSpPr>
          <p:cNvPr name="TextBox 4" id="4"/>
          <p:cNvSpPr txBox="true"/>
          <p:nvPr/>
        </p:nvSpPr>
        <p:spPr>
          <a:xfrm rot="0">
            <a:off x="9144000" y="1934897"/>
            <a:ext cx="8747076" cy="2543175"/>
          </a:xfrm>
          <a:prstGeom prst="rect">
            <a:avLst/>
          </a:prstGeom>
        </p:spPr>
        <p:txBody>
          <a:bodyPr anchor="t" rtlCol="false" tIns="0" lIns="0" bIns="0" rIns="0">
            <a:spAutoFit/>
          </a:bodyPr>
          <a:lstStyle/>
          <a:p>
            <a:pPr algn="just">
              <a:lnSpc>
                <a:spcPts val="4079"/>
              </a:lnSpc>
            </a:pPr>
            <a:r>
              <a:rPr lang="en-US" sz="2400">
                <a:solidFill>
                  <a:srgbClr val="0F4662"/>
                </a:solidFill>
                <a:latin typeface="Quicksand"/>
                <a:ea typeface="Quicksand"/>
                <a:cs typeface="Quicksand"/>
                <a:sym typeface="Quicksand"/>
              </a:rPr>
              <a:t>The designated region of 100 km x 100 km is fully covered by the network configuration, confirming reliable end-user connectivity.</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Total Area Covered: ~</a:t>
            </a:r>
            <a:r>
              <a:rPr lang="en-US" b="true" sz="2400">
                <a:solidFill>
                  <a:srgbClr val="0F4662"/>
                </a:solidFill>
                <a:latin typeface="Quicksand Bold"/>
                <a:ea typeface="Quicksand Bold"/>
                <a:cs typeface="Quicksand Bold"/>
                <a:sym typeface="Quicksand Bold"/>
              </a:rPr>
              <a:t>9978 </a:t>
            </a:r>
            <a:r>
              <a:rPr lang="en-US" sz="2400">
                <a:solidFill>
                  <a:srgbClr val="0F4662"/>
                </a:solidFill>
                <a:latin typeface="Quicksand"/>
                <a:ea typeface="Quicksand"/>
                <a:cs typeface="Quicksand"/>
                <a:sym typeface="Quicksand"/>
              </a:rPr>
              <a:t>km² (</a:t>
            </a:r>
            <a:r>
              <a:rPr lang="en-US" b="true" sz="2400">
                <a:solidFill>
                  <a:srgbClr val="0F4662"/>
                </a:solidFill>
                <a:latin typeface="Quicksand Bold"/>
                <a:ea typeface="Quicksand Bold"/>
                <a:cs typeface="Quicksand Bold"/>
                <a:sym typeface="Quicksand Bold"/>
              </a:rPr>
              <a:t>99.78</a:t>
            </a:r>
            <a:r>
              <a:rPr lang="en-US" sz="2400">
                <a:solidFill>
                  <a:srgbClr val="0F4662"/>
                </a:solidFill>
                <a:latin typeface="Quicksand"/>
                <a:ea typeface="Quicksand"/>
                <a:cs typeface="Quicksand"/>
                <a:sym typeface="Quicksand"/>
              </a:rPr>
              <a:t> % of the area)</a:t>
            </a:r>
          </a:p>
          <a:p>
            <a:pPr algn="just" marL="0" indent="0" lvl="0">
              <a:lnSpc>
                <a:spcPts val="4079"/>
              </a:lnSpc>
            </a:pPr>
          </a:p>
        </p:txBody>
      </p:sp>
      <p:sp>
        <p:nvSpPr>
          <p:cNvPr name="AutoShape 5" id="5"/>
          <p:cNvSpPr/>
          <p:nvPr/>
        </p:nvSpPr>
        <p:spPr>
          <a:xfrm>
            <a:off x="2455113" y="9581185"/>
            <a:ext cx="4346753" cy="0"/>
          </a:xfrm>
          <a:prstGeom prst="line">
            <a:avLst/>
          </a:prstGeom>
          <a:ln cap="flat" w="57150">
            <a:solidFill>
              <a:srgbClr val="7994A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450874" y="5487848"/>
            <a:ext cx="6014529" cy="4291775"/>
          </a:xfrm>
          <a:custGeom>
            <a:avLst/>
            <a:gdLst/>
            <a:ahLst/>
            <a:cxnLst/>
            <a:rect r="r" b="b" t="t" l="l"/>
            <a:pathLst>
              <a:path h="4291775" w="6014529">
                <a:moveTo>
                  <a:pt x="0" y="0"/>
                </a:moveTo>
                <a:lnTo>
                  <a:pt x="6014529" y="0"/>
                </a:lnTo>
                <a:lnTo>
                  <a:pt x="6014529" y="4291775"/>
                </a:lnTo>
                <a:lnTo>
                  <a:pt x="0" y="4291775"/>
                </a:lnTo>
                <a:lnTo>
                  <a:pt x="0" y="0"/>
                </a:lnTo>
                <a:close/>
              </a:path>
            </a:pathLst>
          </a:custGeom>
          <a:blipFill>
            <a:blip r:embed="rId2"/>
            <a:stretch>
              <a:fillRect l="0" t="0" r="0" b="0"/>
            </a:stretch>
          </a:blipFill>
        </p:spPr>
      </p:sp>
      <p:sp>
        <p:nvSpPr>
          <p:cNvPr name="AutoShape 3" id="3"/>
          <p:cNvSpPr/>
          <p:nvPr/>
        </p:nvSpPr>
        <p:spPr>
          <a:xfrm>
            <a:off x="2284762" y="10088562"/>
            <a:ext cx="4346753" cy="0"/>
          </a:xfrm>
          <a:prstGeom prst="line">
            <a:avLst/>
          </a:prstGeom>
          <a:ln cap="flat" w="57150">
            <a:solidFill>
              <a:srgbClr val="7994A0"/>
            </a:solidFill>
            <a:prstDash val="solid"/>
            <a:headEnd type="none" len="sm" w="sm"/>
            <a:tailEnd type="none" len="sm" w="sm"/>
          </a:ln>
        </p:spPr>
      </p:sp>
      <p:sp>
        <p:nvSpPr>
          <p:cNvPr name="Freeform 4" id="4"/>
          <p:cNvSpPr/>
          <p:nvPr/>
        </p:nvSpPr>
        <p:spPr>
          <a:xfrm flipH="false" flipV="false" rot="0">
            <a:off x="9509468" y="1028700"/>
            <a:ext cx="8418372" cy="5829722"/>
          </a:xfrm>
          <a:custGeom>
            <a:avLst/>
            <a:gdLst/>
            <a:ahLst/>
            <a:cxnLst/>
            <a:rect r="r" b="b" t="t" l="l"/>
            <a:pathLst>
              <a:path h="5829722" w="8418372">
                <a:moveTo>
                  <a:pt x="0" y="0"/>
                </a:moveTo>
                <a:lnTo>
                  <a:pt x="8418371" y="0"/>
                </a:lnTo>
                <a:lnTo>
                  <a:pt x="8418371" y="5829722"/>
                </a:lnTo>
                <a:lnTo>
                  <a:pt x="0" y="5829722"/>
                </a:lnTo>
                <a:lnTo>
                  <a:pt x="0" y="0"/>
                </a:lnTo>
                <a:close/>
              </a:path>
            </a:pathLst>
          </a:custGeom>
          <a:blipFill>
            <a:blip r:embed="rId3"/>
            <a:stretch>
              <a:fillRect l="0" t="0" r="0" b="0"/>
            </a:stretch>
          </a:blipFill>
        </p:spPr>
      </p:sp>
      <p:sp>
        <p:nvSpPr>
          <p:cNvPr name="TextBox 5" id="5"/>
          <p:cNvSpPr txBox="true"/>
          <p:nvPr/>
        </p:nvSpPr>
        <p:spPr>
          <a:xfrm rot="0">
            <a:off x="1028700" y="599709"/>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Results</a:t>
            </a:r>
          </a:p>
        </p:txBody>
      </p:sp>
      <p:sp>
        <p:nvSpPr>
          <p:cNvPr name="TextBox 6" id="6"/>
          <p:cNvSpPr txBox="true"/>
          <p:nvPr/>
        </p:nvSpPr>
        <p:spPr>
          <a:xfrm rot="0">
            <a:off x="1028700" y="1580149"/>
            <a:ext cx="7827673" cy="4110975"/>
          </a:xfrm>
          <a:prstGeom prst="rect">
            <a:avLst/>
          </a:prstGeom>
        </p:spPr>
        <p:txBody>
          <a:bodyPr anchor="t" rtlCol="false" tIns="0" lIns="0" bIns="0" rIns="0">
            <a:spAutoFit/>
          </a:bodyPr>
          <a:lstStyle/>
          <a:p>
            <a:pPr algn="l">
              <a:lnSpc>
                <a:spcPts val="3651"/>
              </a:lnSpc>
            </a:pPr>
          </a:p>
          <a:p>
            <a:pPr algn="l" marL="463696" indent="-231848" lvl="1">
              <a:lnSpc>
                <a:spcPts val="3651"/>
              </a:lnSpc>
              <a:buFont typeface="Arial"/>
              <a:buChar char="•"/>
            </a:pPr>
            <a:r>
              <a:rPr lang="en-US" sz="2147">
                <a:solidFill>
                  <a:srgbClr val="0F4662"/>
                </a:solidFill>
                <a:latin typeface="Quicksand"/>
                <a:ea typeface="Quicksand"/>
                <a:cs typeface="Quicksand"/>
                <a:sym typeface="Quicksand"/>
              </a:rPr>
              <a:t>All links are built with at least a 10 dB safety margin above the modulation threshold.</a:t>
            </a:r>
          </a:p>
          <a:p>
            <a:pPr algn="just" marL="463696" indent="-231848" lvl="1">
              <a:lnSpc>
                <a:spcPts val="3651"/>
              </a:lnSpc>
              <a:buFont typeface="Arial"/>
              <a:buChar char="•"/>
            </a:pPr>
            <a:r>
              <a:rPr lang="en-US" sz="2147" strike="noStrike" u="none">
                <a:solidFill>
                  <a:srgbClr val="0F4662"/>
                </a:solidFill>
                <a:latin typeface="Quicksand"/>
                <a:ea typeface="Quicksand"/>
                <a:cs typeface="Quicksand"/>
                <a:sym typeface="Quicksand"/>
              </a:rPr>
              <a:t>In order to maintain network integrity, each repeater uses microwave links to connect to at least two other repeaters.</a:t>
            </a:r>
          </a:p>
          <a:p>
            <a:pPr algn="just" marL="463696" indent="-231848" lvl="1">
              <a:lnSpc>
                <a:spcPts val="3651"/>
              </a:lnSpc>
              <a:buFont typeface="Arial"/>
              <a:buChar char="•"/>
            </a:pPr>
            <a:r>
              <a:rPr lang="en-US" sz="2147" strike="noStrike" u="none">
                <a:solidFill>
                  <a:srgbClr val="0F4662"/>
                </a:solidFill>
                <a:latin typeface="Quicksand"/>
                <a:ea typeface="Quicksand"/>
                <a:cs typeface="Quicksand"/>
                <a:sym typeface="Quicksand"/>
              </a:rPr>
              <a:t>The link between the microwave radios is green, and it means there is no blockage between them.</a:t>
            </a:r>
          </a:p>
          <a:p>
            <a:pPr algn="l" marL="0" indent="0" lvl="0">
              <a:lnSpc>
                <a:spcPts val="3651"/>
              </a:lnSpc>
            </a:pPr>
          </a:p>
        </p:txBody>
      </p:sp>
      <p:sp>
        <p:nvSpPr>
          <p:cNvPr name="AutoShape 7" id="7"/>
          <p:cNvSpPr/>
          <p:nvPr/>
        </p:nvSpPr>
        <p:spPr>
          <a:xfrm>
            <a:off x="11932811" y="7232707"/>
            <a:ext cx="4346753" cy="0"/>
          </a:xfrm>
          <a:prstGeom prst="line">
            <a:avLst/>
          </a:prstGeom>
          <a:ln cap="flat" w="57150">
            <a:solidFill>
              <a:srgbClr val="7994A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599709"/>
            <a:ext cx="1153482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Conclusion</a:t>
            </a:r>
          </a:p>
        </p:txBody>
      </p:sp>
      <p:sp>
        <p:nvSpPr>
          <p:cNvPr name="TextBox 3" id="3"/>
          <p:cNvSpPr txBox="true"/>
          <p:nvPr/>
        </p:nvSpPr>
        <p:spPr>
          <a:xfrm rot="0">
            <a:off x="3595503" y="2198666"/>
            <a:ext cx="10655487" cy="5114925"/>
          </a:xfrm>
          <a:prstGeom prst="rect">
            <a:avLst/>
          </a:prstGeom>
        </p:spPr>
        <p:txBody>
          <a:bodyPr anchor="t" rtlCol="false" tIns="0" lIns="0" bIns="0" rIns="0">
            <a:spAutoFit/>
          </a:bodyPr>
          <a:lstStyle/>
          <a:p>
            <a:pPr algn="l">
              <a:lnSpc>
                <a:spcPts val="4079"/>
              </a:lnSpc>
            </a:pPr>
          </a:p>
          <a:p>
            <a:pPr algn="l">
              <a:lnSpc>
                <a:spcPts val="4079"/>
              </a:lnSpc>
            </a:pPr>
            <a:r>
              <a:rPr lang="en-US" sz="2400">
                <a:solidFill>
                  <a:srgbClr val="0F4662"/>
                </a:solidFill>
                <a:latin typeface="Quicksand"/>
                <a:ea typeface="Quicksand"/>
                <a:cs typeface="Quicksand"/>
                <a:sym typeface="Quicksand"/>
              </a:rPr>
              <a:t>The final system implementation successfully delivers a robust, wide-area PMR network with:</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Full coverage of the area,</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Exceptionally high signal integrity throughout,</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Minimal infrastructure deployment (just 3 repeaters),</a:t>
            </a:r>
          </a:p>
          <a:p>
            <a:pPr algn="l">
              <a:lnSpc>
                <a:spcPts val="4079"/>
              </a:lnSpc>
            </a:pPr>
            <a:r>
              <a:rPr lang="en-US" sz="2400">
                <a:solidFill>
                  <a:srgbClr val="0F4662"/>
                </a:solidFill>
                <a:latin typeface="Quicksand"/>
                <a:ea typeface="Quicksand"/>
                <a:cs typeface="Quicksand"/>
                <a:sym typeface="Quicksand"/>
              </a:rPr>
              <a:t>This setup strikes an excellent balance between performance, cost, and scalability, making it suitable for future expansion or deployment in similar geographic conditions.</a:t>
            </a:r>
          </a:p>
          <a:p>
            <a:pPr algn="l" marL="0" indent="0" lvl="0">
              <a:lnSpc>
                <a:spcPts val="4079"/>
              </a:lnSpc>
            </a:pPr>
          </a:p>
        </p:txBody>
      </p:sp>
      <p:sp>
        <p:nvSpPr>
          <p:cNvPr name="AutoShape 4" id="4"/>
          <p:cNvSpPr/>
          <p:nvPr/>
        </p:nvSpPr>
        <p:spPr>
          <a:xfrm>
            <a:off x="5897880" y="2092805"/>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6251085" y="8380391"/>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1559974"/>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04001" y="8932841"/>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940817"/>
            <a:chOff x="0" y="0"/>
            <a:chExt cx="4816593" cy="774536"/>
          </a:xfrm>
        </p:grpSpPr>
        <p:sp>
          <p:nvSpPr>
            <p:cNvPr name="Freeform 3" id="3"/>
            <p:cNvSpPr/>
            <p:nvPr/>
          </p:nvSpPr>
          <p:spPr>
            <a:xfrm flipH="false" flipV="false" rot="0">
              <a:off x="0" y="0"/>
              <a:ext cx="4816592" cy="774536"/>
            </a:xfrm>
            <a:custGeom>
              <a:avLst/>
              <a:gdLst/>
              <a:ahLst/>
              <a:cxnLst/>
              <a:rect r="r" b="b" t="t" l="l"/>
              <a:pathLst>
                <a:path h="774536" w="4816592">
                  <a:moveTo>
                    <a:pt x="0" y="0"/>
                  </a:moveTo>
                  <a:lnTo>
                    <a:pt x="4816592" y="0"/>
                  </a:lnTo>
                  <a:lnTo>
                    <a:pt x="4816592" y="774536"/>
                  </a:lnTo>
                  <a:lnTo>
                    <a:pt x="0" y="774536"/>
                  </a:lnTo>
                  <a:close/>
                </a:path>
              </a:pathLst>
            </a:custGeom>
            <a:solidFill>
              <a:srgbClr val="DBE5EA"/>
            </a:solidFill>
          </p:spPr>
        </p:sp>
        <p:sp>
          <p:nvSpPr>
            <p:cNvPr name="TextBox 4" id="4"/>
            <p:cNvSpPr txBox="true"/>
            <p:nvPr/>
          </p:nvSpPr>
          <p:spPr>
            <a:xfrm>
              <a:off x="0" y="-95250"/>
              <a:ext cx="4816593" cy="869786"/>
            </a:xfrm>
            <a:prstGeom prst="rect">
              <a:avLst/>
            </a:prstGeom>
          </p:spPr>
          <p:txBody>
            <a:bodyPr anchor="ctr" rtlCol="false" tIns="50800" lIns="50800" bIns="50800" rIns="50800"/>
            <a:lstStyle/>
            <a:p>
              <a:pPr algn="ctr">
                <a:lnSpc>
                  <a:spcPts val="6773"/>
                </a:lnSpc>
              </a:pPr>
              <a:r>
                <a:rPr lang="en-US" b="true" sz="4838">
                  <a:solidFill>
                    <a:srgbClr val="0F4662"/>
                  </a:solidFill>
                  <a:latin typeface="Cormorant Garamond Bold"/>
                  <a:ea typeface="Cormorant Garamond Bold"/>
                  <a:cs typeface="Cormorant Garamond Bold"/>
                  <a:sym typeface="Cormorant Garamond Bold"/>
                </a:rPr>
                <a:t>Radio Mobile Project (</a:t>
              </a:r>
              <a:r>
                <a:rPr lang="en-US" b="true" sz="4838">
                  <a:solidFill>
                    <a:srgbClr val="0F4662"/>
                  </a:solidFill>
                  <a:latin typeface="Cormorant Garamond Bold"/>
                  <a:ea typeface="Cormorant Garamond Bold"/>
                  <a:cs typeface="Cormorant Garamond Bold"/>
                  <a:sym typeface="Cormorant Garamond Bold"/>
                </a:rPr>
                <a:t>PMR) Network Design for Shahr-e Bābak City</a:t>
              </a:r>
            </a:p>
          </p:txBody>
        </p:sp>
      </p:grpSp>
      <p:grpSp>
        <p:nvGrpSpPr>
          <p:cNvPr name="Group 5" id="5"/>
          <p:cNvGrpSpPr/>
          <p:nvPr/>
        </p:nvGrpSpPr>
        <p:grpSpPr>
          <a:xfrm rot="0">
            <a:off x="1290577" y="4426082"/>
            <a:ext cx="3152142" cy="31521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7" id="7"/>
          <p:cNvGrpSpPr/>
          <p:nvPr/>
        </p:nvGrpSpPr>
        <p:grpSpPr>
          <a:xfrm rot="0">
            <a:off x="7370661" y="4560740"/>
            <a:ext cx="3152142" cy="31521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sp>
        <p:nvSpPr>
          <p:cNvPr name="AutoShape 9" id="9"/>
          <p:cNvSpPr/>
          <p:nvPr/>
        </p:nvSpPr>
        <p:spPr>
          <a:xfrm>
            <a:off x="5897880" y="8681205"/>
            <a:ext cx="6492240" cy="0"/>
          </a:xfrm>
          <a:prstGeom prst="line">
            <a:avLst/>
          </a:prstGeom>
          <a:ln cap="flat" w="76200">
            <a:solidFill>
              <a:srgbClr val="0F4662"/>
            </a:solidFill>
            <a:prstDash val="solid"/>
            <a:headEnd type="none" len="sm" w="sm"/>
            <a:tailEnd type="none" len="sm" w="sm"/>
          </a:ln>
        </p:spPr>
      </p:sp>
      <p:sp>
        <p:nvSpPr>
          <p:cNvPr name="Freeform 10" id="10"/>
          <p:cNvSpPr/>
          <p:nvPr/>
        </p:nvSpPr>
        <p:spPr>
          <a:xfrm flipH="false" flipV="false" rot="0">
            <a:off x="8304001"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607839" y="3188467"/>
            <a:ext cx="6597894" cy="722294"/>
          </a:xfrm>
          <a:prstGeom prst="rect">
            <a:avLst/>
          </a:prstGeom>
        </p:spPr>
        <p:txBody>
          <a:bodyPr anchor="t" rtlCol="false" tIns="0" lIns="0" bIns="0" rIns="0">
            <a:spAutoFit/>
          </a:bodyPr>
          <a:lstStyle/>
          <a:p>
            <a:pPr algn="l" marL="0" indent="0" lvl="0">
              <a:lnSpc>
                <a:spcPts val="5962"/>
              </a:lnSpc>
              <a:spcBef>
                <a:spcPct val="0"/>
              </a:spcBef>
            </a:pPr>
            <a:r>
              <a:rPr lang="en-US" b="true" sz="4258" i="true">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name="TextBox 12" id="12"/>
          <p:cNvSpPr txBox="true"/>
          <p:nvPr/>
        </p:nvSpPr>
        <p:spPr>
          <a:xfrm rot="0">
            <a:off x="653890" y="7847671"/>
            <a:ext cx="5017320" cy="497840"/>
          </a:xfrm>
          <a:prstGeom prst="rect">
            <a:avLst/>
          </a:prstGeom>
        </p:spPr>
        <p:txBody>
          <a:bodyPr anchor="t" rtlCol="false" tIns="0" lIns="0" bIns="0" rIns="0">
            <a:spAutoFit/>
          </a:bodyPr>
          <a:lstStyle/>
          <a:p>
            <a:pPr algn="ctr" marL="0" indent="0" lvl="0">
              <a:lnSpc>
                <a:spcPts val="4059"/>
              </a:lnSpc>
              <a:spcBef>
                <a:spcPct val="0"/>
              </a:spcBef>
            </a:pPr>
            <a:r>
              <a:rPr lang="en-US" b="true" sz="2899">
                <a:solidFill>
                  <a:srgbClr val="0F4662"/>
                </a:solidFill>
                <a:latin typeface="Cormorant Garamond Bold"/>
                <a:ea typeface="Cormorant Garamond Bold"/>
                <a:cs typeface="Cormorant Garamond Bold"/>
                <a:sym typeface="Cormorant Garamond Bold"/>
              </a:rPr>
              <a:t>Mohammadreza Zamani</a:t>
            </a:r>
          </a:p>
        </p:txBody>
      </p:sp>
      <p:sp>
        <p:nvSpPr>
          <p:cNvPr name="TextBox 13" id="13"/>
          <p:cNvSpPr txBox="true"/>
          <p:nvPr/>
        </p:nvSpPr>
        <p:spPr>
          <a:xfrm rot="0">
            <a:off x="6635340" y="7847671"/>
            <a:ext cx="5017320" cy="497840"/>
          </a:xfrm>
          <a:prstGeom prst="rect">
            <a:avLst/>
          </a:prstGeom>
        </p:spPr>
        <p:txBody>
          <a:bodyPr anchor="t" rtlCol="false" tIns="0" lIns="0" bIns="0" rIns="0">
            <a:spAutoFit/>
          </a:bodyPr>
          <a:lstStyle/>
          <a:p>
            <a:pPr algn="ctr" marL="0" indent="0" lvl="0">
              <a:lnSpc>
                <a:spcPts val="4059"/>
              </a:lnSpc>
              <a:spcBef>
                <a:spcPct val="0"/>
              </a:spcBef>
            </a:pPr>
            <a:r>
              <a:rPr lang="en-US" b="true" sz="2899">
                <a:solidFill>
                  <a:srgbClr val="0F4662"/>
                </a:solidFill>
                <a:latin typeface="Cormorant Garamond Bold"/>
                <a:ea typeface="Cormorant Garamond Bold"/>
                <a:cs typeface="Cormorant Garamond Bold"/>
                <a:sym typeface="Cormorant Garamond Bold"/>
              </a:rPr>
              <a:t>Asal Abbas Nejad Fard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163754" y="4284142"/>
            <a:ext cx="9960491" cy="2495551"/>
          </a:xfrm>
          <a:prstGeom prst="rect">
            <a:avLst/>
          </a:prstGeom>
        </p:spPr>
        <p:txBody>
          <a:bodyPr anchor="t" rtlCol="false" tIns="0" lIns="0" bIns="0" rIns="0">
            <a:spAutoFit/>
          </a:bodyPr>
          <a:lstStyle/>
          <a:p>
            <a:pPr algn="ctr" marL="0" indent="0" lvl="0">
              <a:lnSpc>
                <a:spcPts val="5099"/>
              </a:lnSpc>
            </a:pPr>
            <a:r>
              <a:rPr lang="en-US" b="true" sz="2999">
                <a:solidFill>
                  <a:srgbClr val="0F4662"/>
                </a:solidFill>
                <a:latin typeface="Canva Sans Bold"/>
                <a:ea typeface="Canva Sans Bold"/>
                <a:cs typeface="Canva Sans Bold"/>
                <a:sym typeface="Canva Sans Bold"/>
              </a:rPr>
              <a:t>Introduction</a:t>
            </a:r>
          </a:p>
          <a:p>
            <a:pPr algn="ctr" marL="0" indent="0" lvl="0">
              <a:lnSpc>
                <a:spcPts val="5099"/>
              </a:lnSpc>
            </a:pPr>
            <a:r>
              <a:rPr lang="en-US" b="true" sz="2999" strike="noStrike" u="none">
                <a:solidFill>
                  <a:srgbClr val="0F4662"/>
                </a:solidFill>
                <a:latin typeface="Canva Sans Bold"/>
                <a:ea typeface="Canva Sans Bold"/>
                <a:cs typeface="Canva Sans Bold"/>
                <a:sym typeface="Canva Sans Bold"/>
              </a:rPr>
              <a:t>Design of the Network</a:t>
            </a:r>
          </a:p>
          <a:p>
            <a:pPr algn="ctr" marL="0" indent="0" lvl="0">
              <a:lnSpc>
                <a:spcPts val="5099"/>
              </a:lnSpc>
            </a:pPr>
            <a:r>
              <a:rPr lang="en-US" b="true" sz="2999" strike="noStrike" u="none">
                <a:solidFill>
                  <a:srgbClr val="0F4662"/>
                </a:solidFill>
                <a:latin typeface="Canva Sans Bold"/>
                <a:ea typeface="Canva Sans Bold"/>
                <a:cs typeface="Canva Sans Bold"/>
                <a:sym typeface="Canva Sans Bold"/>
              </a:rPr>
              <a:t>Results</a:t>
            </a:r>
          </a:p>
          <a:p>
            <a:pPr algn="ctr" marL="0" indent="0" lvl="0">
              <a:lnSpc>
                <a:spcPts val="5099"/>
              </a:lnSpc>
            </a:pPr>
            <a:r>
              <a:rPr lang="en-US" b="true" sz="2999" strike="noStrike" u="none">
                <a:solidFill>
                  <a:srgbClr val="0F4662"/>
                </a:solidFill>
                <a:latin typeface="Canva Sans Bold"/>
                <a:ea typeface="Canva Sans Bold"/>
                <a:cs typeface="Canva Sans Bold"/>
                <a:sym typeface="Canva Sans Bold"/>
              </a:rPr>
              <a:t>Conclusion</a:t>
            </a:r>
          </a:p>
        </p:txBody>
      </p:sp>
      <p:sp>
        <p:nvSpPr>
          <p:cNvPr name="AutoShape 3" id="3"/>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5897880" y="7171009"/>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808767" y="2523870"/>
            <a:ext cx="2670466" cy="704110"/>
          </a:xfrm>
          <a:prstGeom prst="rect">
            <a:avLst/>
          </a:prstGeom>
        </p:spPr>
        <p:txBody>
          <a:bodyPr anchor="t" rtlCol="false" tIns="0" lIns="0" bIns="0" rIns="0">
            <a:spAutoFit/>
          </a:bodyPr>
          <a:lstStyle/>
          <a:p>
            <a:pPr algn="ctr">
              <a:lnSpc>
                <a:spcPts val="5815"/>
              </a:lnSpc>
              <a:spcBef>
                <a:spcPct val="0"/>
              </a:spcBef>
            </a:pPr>
            <a:r>
              <a:rPr lang="en-US" b="true" sz="4154">
                <a:solidFill>
                  <a:srgbClr val="0F4662"/>
                </a:solidFill>
                <a:latin typeface="Canva Sans Bold"/>
                <a:ea typeface="Canva Sans Bold"/>
                <a:cs typeface="Canva Sans Bold"/>
                <a:sym typeface="Canva Sans Bold"/>
              </a:rPr>
              <a:t>Contents​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9943660" y="2789588"/>
            <a:ext cx="7917796" cy="5831730"/>
            <a:chOff x="0" y="0"/>
            <a:chExt cx="10557061" cy="7775639"/>
          </a:xfrm>
        </p:grpSpPr>
        <p:pic>
          <p:nvPicPr>
            <p:cNvPr name="Picture 6" id="6"/>
            <p:cNvPicPr>
              <a:picLocks noChangeAspect="true"/>
            </p:cNvPicPr>
            <p:nvPr/>
          </p:nvPicPr>
          <p:blipFill>
            <a:blip r:embed="rId2"/>
            <a:srcRect l="1037" t="0" r="1037" b="0"/>
            <a:stretch>
              <a:fillRect/>
            </a:stretch>
          </p:blipFill>
          <p:spPr>
            <a:xfrm flipH="false" flipV="false">
              <a:off x="0" y="0"/>
              <a:ext cx="10557061" cy="7775639"/>
            </a:xfrm>
            <a:prstGeom prst="rect">
              <a:avLst/>
            </a:prstGeom>
          </p:spPr>
        </p:pic>
      </p:grpSp>
      <p:sp>
        <p:nvSpPr>
          <p:cNvPr name="Freeform 7" id="7"/>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name="TextBox 9" id="9"/>
          <p:cNvSpPr txBox="true"/>
          <p:nvPr/>
        </p:nvSpPr>
        <p:spPr>
          <a:xfrm rot="0">
            <a:off x="1028700" y="2656238"/>
            <a:ext cx="6938067" cy="6708775"/>
          </a:xfrm>
          <a:prstGeom prst="rect">
            <a:avLst/>
          </a:prstGeom>
        </p:spPr>
        <p:txBody>
          <a:bodyPr anchor="t" rtlCol="false" tIns="0" lIns="0" bIns="0" rIns="0">
            <a:spAutoFit/>
          </a:bodyPr>
          <a:lstStyle/>
          <a:p>
            <a:pPr algn="just">
              <a:lnSpc>
                <a:spcPts val="4589"/>
              </a:lnSpc>
            </a:pPr>
            <a:r>
              <a:rPr lang="en-US" sz="2699">
                <a:solidFill>
                  <a:srgbClr val="0F4662"/>
                </a:solidFill>
                <a:latin typeface="Quicksand"/>
                <a:ea typeface="Quicksand"/>
                <a:cs typeface="Quicksand"/>
                <a:sym typeface="Quicksand"/>
              </a:rPr>
              <a:t>In Shahr-e Bābak City, Iran, we provide a strong and dependable Private Mobile Radio (PMR) network for digital voice and data transmission. The network covers a square area of 100 km by 100 km, with Shahr-e Bābak City located at its center. For network planning and analysis, we use Radio Mobile.</a:t>
            </a:r>
          </a:p>
          <a:p>
            <a:pPr algn="l">
              <a:lnSpc>
                <a:spcPts val="4079"/>
              </a:lnSpc>
            </a:pPr>
          </a:p>
          <a:p>
            <a:pPr algn="l">
              <a:lnSpc>
                <a:spcPts val="4079"/>
              </a:lnSpc>
            </a:pPr>
          </a:p>
          <a:p>
            <a:pPr algn="l">
              <a:lnSpc>
                <a:spcPts val="4079"/>
              </a:lnSpc>
            </a:pPr>
          </a:p>
          <a:p>
            <a:pPr algn="l" marL="0" indent="0" lvl="0">
              <a:lnSpc>
                <a:spcPts val="4419"/>
              </a:lnSpc>
            </a:pPr>
            <a:r>
              <a:rPr lang="en-US" sz="2599">
                <a:solidFill>
                  <a:srgbClr val="0F4662"/>
                </a:solidFill>
                <a:latin typeface="Quicksand"/>
                <a:ea typeface="Quicksand"/>
                <a:cs typeface="Quicksand"/>
                <a:sym typeface="Quicksand"/>
              </a:rPr>
              <a:t> ​ </a:t>
            </a:r>
          </a:p>
        </p:txBody>
      </p:sp>
      <p:sp>
        <p:nvSpPr>
          <p:cNvPr name="AutoShape 10" id="10"/>
          <p:cNvSpPr/>
          <p:nvPr/>
        </p:nvSpPr>
        <p:spPr>
          <a:xfrm>
            <a:off x="11920517" y="9059862"/>
            <a:ext cx="4346753" cy="0"/>
          </a:xfrm>
          <a:prstGeom prst="line">
            <a:avLst/>
          </a:prstGeom>
          <a:ln cap="flat" w="57150">
            <a:solidFill>
              <a:srgbClr val="7994A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12254011" y="9808198"/>
            <a:ext cx="4346753"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588061" y="471432"/>
            <a:ext cx="6104578" cy="4486118"/>
          </a:xfrm>
          <a:custGeom>
            <a:avLst/>
            <a:gdLst/>
            <a:ahLst/>
            <a:cxnLst/>
            <a:rect r="r" b="b" t="t" l="l"/>
            <a:pathLst>
              <a:path h="4486118" w="6104578">
                <a:moveTo>
                  <a:pt x="0" y="0"/>
                </a:moveTo>
                <a:lnTo>
                  <a:pt x="6104578" y="0"/>
                </a:lnTo>
                <a:lnTo>
                  <a:pt x="6104578" y="4486118"/>
                </a:lnTo>
                <a:lnTo>
                  <a:pt x="0" y="4486118"/>
                </a:lnTo>
                <a:lnTo>
                  <a:pt x="0" y="0"/>
                </a:lnTo>
                <a:close/>
              </a:path>
            </a:pathLst>
          </a:custGeom>
          <a:blipFill>
            <a:blip r:embed="rId4"/>
            <a:stretch>
              <a:fillRect l="0" t="0" r="0" b="0"/>
            </a:stretch>
          </a:blipFill>
        </p:spPr>
      </p:sp>
      <p:sp>
        <p:nvSpPr>
          <p:cNvPr name="Freeform 5" id="5"/>
          <p:cNvSpPr/>
          <p:nvPr/>
        </p:nvSpPr>
        <p:spPr>
          <a:xfrm flipH="false" flipV="false" rot="0">
            <a:off x="11588061" y="5143500"/>
            <a:ext cx="6104578" cy="4153947"/>
          </a:xfrm>
          <a:custGeom>
            <a:avLst/>
            <a:gdLst/>
            <a:ahLst/>
            <a:cxnLst/>
            <a:rect r="r" b="b" t="t" l="l"/>
            <a:pathLst>
              <a:path h="4153947" w="6104578">
                <a:moveTo>
                  <a:pt x="0" y="0"/>
                </a:moveTo>
                <a:lnTo>
                  <a:pt x="6104578" y="0"/>
                </a:lnTo>
                <a:lnTo>
                  <a:pt x="6104578" y="4153947"/>
                </a:lnTo>
                <a:lnTo>
                  <a:pt x="0" y="4153947"/>
                </a:lnTo>
                <a:lnTo>
                  <a:pt x="0" y="0"/>
                </a:lnTo>
                <a:close/>
              </a:path>
            </a:pathLst>
          </a:custGeom>
          <a:blipFill>
            <a:blip r:embed="rId5"/>
            <a:stretch>
              <a:fillRect l="0" t="-3973" r="0" b="-3973"/>
            </a:stretch>
          </a:blipFill>
        </p:spPr>
      </p:sp>
      <p:sp>
        <p:nvSpPr>
          <p:cNvPr name="TextBox 6" id="6"/>
          <p:cNvSpPr txBox="true"/>
          <p:nvPr/>
        </p:nvSpPr>
        <p:spPr>
          <a:xfrm rot="0">
            <a:off x="1024384" y="599709"/>
            <a:ext cx="140720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Network Design</a:t>
            </a:r>
          </a:p>
        </p:txBody>
      </p:sp>
      <p:sp>
        <p:nvSpPr>
          <p:cNvPr name="TextBox 7" id="7"/>
          <p:cNvSpPr txBox="true"/>
          <p:nvPr/>
        </p:nvSpPr>
        <p:spPr>
          <a:xfrm rot="0">
            <a:off x="1122349" y="2186261"/>
            <a:ext cx="6938067" cy="6727825"/>
          </a:xfrm>
          <a:prstGeom prst="rect">
            <a:avLst/>
          </a:prstGeom>
        </p:spPr>
        <p:txBody>
          <a:bodyPr anchor="t" rtlCol="false" tIns="0" lIns="0" bIns="0" rIns="0">
            <a:spAutoFit/>
          </a:bodyPr>
          <a:lstStyle/>
          <a:p>
            <a:pPr algn="just">
              <a:lnSpc>
                <a:spcPts val="4589"/>
              </a:lnSpc>
            </a:pPr>
            <a:r>
              <a:rPr lang="en-US" sz="2699">
                <a:solidFill>
                  <a:srgbClr val="0F4662"/>
                </a:solidFill>
                <a:latin typeface="Quicksand"/>
                <a:ea typeface="Quicksand"/>
                <a:cs typeface="Quicksand"/>
                <a:sym typeface="Quicksand"/>
              </a:rPr>
              <a:t>After reaching a user's signal to the nearest repeater, this signal is transmitted via microwave links to every other repeater. The signal is then retransmitted by all repeaters on the user access frequency (VHF), enabling simultaneous listening by the Operations Center and all users. </a:t>
            </a:r>
          </a:p>
          <a:p>
            <a:pPr algn="just">
              <a:lnSpc>
                <a:spcPts val="4589"/>
              </a:lnSpc>
            </a:pPr>
            <a:r>
              <a:rPr lang="en-US" sz="2699">
                <a:solidFill>
                  <a:srgbClr val="0F4662"/>
                </a:solidFill>
                <a:latin typeface="Quicksand"/>
                <a:ea typeface="Quicksand"/>
                <a:cs typeface="Quicksand"/>
                <a:sym typeface="Quicksand"/>
              </a:rPr>
              <a:t>In this project, mobile users connect to the nearest repeater at</a:t>
            </a:r>
            <a:r>
              <a:rPr lang="en-US" sz="2699" b="true">
                <a:solidFill>
                  <a:srgbClr val="0F4662"/>
                </a:solidFill>
                <a:latin typeface="Quicksand Bold"/>
                <a:ea typeface="Quicksand Bold"/>
                <a:cs typeface="Quicksand Bold"/>
                <a:sym typeface="Quicksand Bold"/>
              </a:rPr>
              <a:t> 166 MHz</a:t>
            </a:r>
            <a:r>
              <a:rPr lang="en-US" sz="2699">
                <a:solidFill>
                  <a:srgbClr val="0F4662"/>
                </a:solidFill>
                <a:latin typeface="Quicksand"/>
                <a:ea typeface="Quicksand"/>
                <a:cs typeface="Quicksand"/>
                <a:sym typeface="Quicksand"/>
              </a:rPr>
              <a:t> and connect all repeaters at</a:t>
            </a:r>
            <a:r>
              <a:rPr lang="en-US" sz="2699" b="true">
                <a:solidFill>
                  <a:srgbClr val="0F4662"/>
                </a:solidFill>
                <a:latin typeface="Quicksand Bold"/>
                <a:ea typeface="Quicksand Bold"/>
                <a:cs typeface="Quicksand Bold"/>
                <a:sym typeface="Quicksand Bold"/>
              </a:rPr>
              <a:t> 10 GHz.</a:t>
            </a:r>
          </a:p>
          <a:p>
            <a:pPr algn="just">
              <a:lnSpc>
                <a:spcPts val="3570"/>
              </a:lnSpc>
            </a:pPr>
          </a:p>
          <a:p>
            <a:pPr algn="just" marL="0" indent="0" lvl="0">
              <a:lnSpc>
                <a:spcPts val="3910"/>
              </a:lnSpc>
            </a:pPr>
            <a:r>
              <a:rPr lang="en-US" sz="2300">
                <a:solidFill>
                  <a:srgbClr val="0F4662"/>
                </a:solidFill>
                <a:latin typeface="Quicksand"/>
                <a:ea typeface="Quicksand"/>
                <a:cs typeface="Quicksand"/>
                <a:sym typeface="Quicksand"/>
              </a:rPr>
              <a:t>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82392" y="2668841"/>
            <a:ext cx="4716453" cy="6426664"/>
            <a:chOff x="0" y="0"/>
            <a:chExt cx="1242193" cy="1692619"/>
          </a:xfrm>
        </p:grpSpPr>
        <p:sp>
          <p:nvSpPr>
            <p:cNvPr name="Freeform 3" id="3"/>
            <p:cNvSpPr/>
            <p:nvPr/>
          </p:nvSpPr>
          <p:spPr>
            <a:xfrm flipH="false" flipV="false" rot="0">
              <a:off x="0" y="0"/>
              <a:ext cx="1242193" cy="1692619"/>
            </a:xfrm>
            <a:custGeom>
              <a:avLst/>
              <a:gdLst/>
              <a:ahLst/>
              <a:cxnLst/>
              <a:rect r="r" b="b" t="t" l="l"/>
              <a:pathLst>
                <a:path h="1692619" w="1242193">
                  <a:moveTo>
                    <a:pt x="83715" y="0"/>
                  </a:moveTo>
                  <a:lnTo>
                    <a:pt x="1158478" y="0"/>
                  </a:lnTo>
                  <a:cubicBezTo>
                    <a:pt x="1204713" y="0"/>
                    <a:pt x="1242193" y="37480"/>
                    <a:pt x="1242193" y="83715"/>
                  </a:cubicBezTo>
                  <a:lnTo>
                    <a:pt x="1242193" y="1608904"/>
                  </a:lnTo>
                  <a:cubicBezTo>
                    <a:pt x="1242193" y="1655139"/>
                    <a:pt x="1204713" y="1692619"/>
                    <a:pt x="1158478" y="1692619"/>
                  </a:cubicBezTo>
                  <a:lnTo>
                    <a:pt x="83715" y="1692619"/>
                  </a:lnTo>
                  <a:cubicBezTo>
                    <a:pt x="37480" y="1692619"/>
                    <a:pt x="0" y="1655139"/>
                    <a:pt x="0" y="1608904"/>
                  </a:cubicBezTo>
                  <a:lnTo>
                    <a:pt x="0" y="83715"/>
                  </a:lnTo>
                  <a:cubicBezTo>
                    <a:pt x="0" y="37480"/>
                    <a:pt x="37480" y="0"/>
                    <a:pt x="83715" y="0"/>
                  </a:cubicBezTo>
                  <a:close/>
                </a:path>
              </a:pathLst>
            </a:custGeom>
            <a:solidFill>
              <a:srgbClr val="DBE5EA"/>
            </a:solidFill>
          </p:spPr>
        </p:sp>
        <p:sp>
          <p:nvSpPr>
            <p:cNvPr name="TextBox 4" id="4"/>
            <p:cNvSpPr txBox="true"/>
            <p:nvPr/>
          </p:nvSpPr>
          <p:spPr>
            <a:xfrm>
              <a:off x="0" y="-123825"/>
              <a:ext cx="1242193" cy="1816444"/>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1527286" y="3178319"/>
            <a:ext cx="2348889" cy="2348889"/>
          </a:xfrm>
          <a:custGeom>
            <a:avLst/>
            <a:gdLst/>
            <a:ahLst/>
            <a:cxnLst/>
            <a:rect r="r" b="b" t="t" l="l"/>
            <a:pathLst>
              <a:path h="2348889" w="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172507" y="2668841"/>
            <a:ext cx="5160663" cy="6426664"/>
            <a:chOff x="0" y="0"/>
            <a:chExt cx="1359187" cy="1692619"/>
          </a:xfrm>
        </p:grpSpPr>
        <p:sp>
          <p:nvSpPr>
            <p:cNvPr name="Freeform 7" id="7"/>
            <p:cNvSpPr/>
            <p:nvPr/>
          </p:nvSpPr>
          <p:spPr>
            <a:xfrm flipH="false" flipV="false" rot="0">
              <a:off x="0" y="0"/>
              <a:ext cx="1359187" cy="1692619"/>
            </a:xfrm>
            <a:custGeom>
              <a:avLst/>
              <a:gdLst/>
              <a:ahLst/>
              <a:cxnLst/>
              <a:rect r="r" b="b" t="t" l="l"/>
              <a:pathLst>
                <a:path h="1692619" w="1359187">
                  <a:moveTo>
                    <a:pt x="76509" y="0"/>
                  </a:moveTo>
                  <a:lnTo>
                    <a:pt x="1282678" y="0"/>
                  </a:lnTo>
                  <a:cubicBezTo>
                    <a:pt x="1302969" y="0"/>
                    <a:pt x="1322430" y="8061"/>
                    <a:pt x="1336778" y="22409"/>
                  </a:cubicBezTo>
                  <a:cubicBezTo>
                    <a:pt x="1351126" y="36757"/>
                    <a:pt x="1359187" y="56218"/>
                    <a:pt x="1359187" y="76509"/>
                  </a:cubicBezTo>
                  <a:lnTo>
                    <a:pt x="1359187" y="1616110"/>
                  </a:lnTo>
                  <a:cubicBezTo>
                    <a:pt x="1359187" y="1636402"/>
                    <a:pt x="1351126" y="1655862"/>
                    <a:pt x="1336778" y="1670210"/>
                  </a:cubicBezTo>
                  <a:cubicBezTo>
                    <a:pt x="1322430" y="1684559"/>
                    <a:pt x="1302969" y="1692619"/>
                    <a:pt x="1282678" y="1692619"/>
                  </a:cubicBezTo>
                  <a:lnTo>
                    <a:pt x="76509" y="1692619"/>
                  </a:lnTo>
                  <a:cubicBezTo>
                    <a:pt x="34254" y="1692619"/>
                    <a:pt x="0" y="1658365"/>
                    <a:pt x="0" y="1616110"/>
                  </a:cubicBezTo>
                  <a:lnTo>
                    <a:pt x="0" y="76509"/>
                  </a:lnTo>
                  <a:cubicBezTo>
                    <a:pt x="0" y="56218"/>
                    <a:pt x="8061" y="36757"/>
                    <a:pt x="22409" y="22409"/>
                  </a:cubicBezTo>
                  <a:cubicBezTo>
                    <a:pt x="36757" y="8061"/>
                    <a:pt x="56218" y="0"/>
                    <a:pt x="76509" y="0"/>
                  </a:cubicBezTo>
                  <a:close/>
                </a:path>
              </a:pathLst>
            </a:custGeom>
            <a:solidFill>
              <a:srgbClr val="A9BECB"/>
            </a:solidFill>
          </p:spPr>
        </p:sp>
        <p:sp>
          <p:nvSpPr>
            <p:cNvPr name="TextBox 8" id="8"/>
            <p:cNvSpPr txBox="true"/>
            <p:nvPr/>
          </p:nvSpPr>
          <p:spPr>
            <a:xfrm>
              <a:off x="0" y="-123825"/>
              <a:ext cx="1359187" cy="1816444"/>
            </a:xfrm>
            <a:prstGeom prst="rect">
              <a:avLst/>
            </a:prstGeom>
          </p:spPr>
          <p:txBody>
            <a:bodyPr anchor="ctr" rtlCol="false" tIns="50800" lIns="50800" bIns="50800" rIns="50800"/>
            <a:lstStyle/>
            <a:p>
              <a:pPr algn="ctr">
                <a:lnSpc>
                  <a:spcPts val="4079"/>
                </a:lnSpc>
              </a:pPr>
            </a:p>
          </p:txBody>
        </p:sp>
      </p:grpSp>
      <p:sp>
        <p:nvSpPr>
          <p:cNvPr name="Freeform 9" id="9"/>
          <p:cNvSpPr/>
          <p:nvPr/>
        </p:nvSpPr>
        <p:spPr>
          <a:xfrm flipH="false" flipV="false" rot="0">
            <a:off x="6542259" y="2947875"/>
            <a:ext cx="2196058" cy="2224368"/>
          </a:xfrm>
          <a:custGeom>
            <a:avLst/>
            <a:gdLst/>
            <a:ahLst/>
            <a:cxnLst/>
            <a:rect r="r" b="b" t="t" l="l"/>
            <a:pathLst>
              <a:path h="2224368" w="2196058">
                <a:moveTo>
                  <a:pt x="0" y="0"/>
                </a:moveTo>
                <a:lnTo>
                  <a:pt x="2196058" y="0"/>
                </a:lnTo>
                <a:lnTo>
                  <a:pt x="2196058" y="2224368"/>
                </a:lnTo>
                <a:lnTo>
                  <a:pt x="0" y="2224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0767060" y="990600"/>
            <a:ext cx="6492240" cy="0"/>
          </a:xfrm>
          <a:prstGeom prst="line">
            <a:avLst/>
          </a:prstGeom>
          <a:ln cap="flat" w="76200">
            <a:solidFill>
              <a:srgbClr val="0F4662"/>
            </a:solidFill>
            <a:prstDash val="solid"/>
            <a:headEnd type="none" len="sm" w="sm"/>
            <a:tailEnd type="none" len="sm" w="sm"/>
          </a:ln>
        </p:spPr>
      </p:sp>
      <p:sp>
        <p:nvSpPr>
          <p:cNvPr name="Freeform 11" id="11"/>
          <p:cNvSpPr/>
          <p:nvPr/>
        </p:nvSpPr>
        <p:spPr>
          <a:xfrm flipH="false" flipV="false" rot="0">
            <a:off x="10523670" y="2668841"/>
            <a:ext cx="7492573" cy="5506125"/>
          </a:xfrm>
          <a:custGeom>
            <a:avLst/>
            <a:gdLst/>
            <a:ahLst/>
            <a:cxnLst/>
            <a:rect r="r" b="b" t="t" l="l"/>
            <a:pathLst>
              <a:path h="5506125" w="7492573">
                <a:moveTo>
                  <a:pt x="0" y="0"/>
                </a:moveTo>
                <a:lnTo>
                  <a:pt x="7492574" y="0"/>
                </a:lnTo>
                <a:lnTo>
                  <a:pt x="7492574" y="5506125"/>
                </a:lnTo>
                <a:lnTo>
                  <a:pt x="0" y="5506125"/>
                </a:lnTo>
                <a:lnTo>
                  <a:pt x="0" y="0"/>
                </a:lnTo>
                <a:close/>
              </a:path>
            </a:pathLst>
          </a:custGeom>
          <a:blipFill>
            <a:blip r:embed="rId6"/>
            <a:stretch>
              <a:fillRect l="0" t="0" r="0" b="0"/>
            </a:stretch>
          </a:blipFill>
        </p:spPr>
      </p:sp>
      <p:sp>
        <p:nvSpPr>
          <p:cNvPr name="TextBox 12" id="12"/>
          <p:cNvSpPr txBox="true"/>
          <p:nvPr/>
        </p:nvSpPr>
        <p:spPr>
          <a:xfrm rot="0">
            <a:off x="555989" y="726376"/>
            <a:ext cx="811530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Network Design: VHF</a:t>
            </a:r>
          </a:p>
        </p:txBody>
      </p:sp>
      <p:sp>
        <p:nvSpPr>
          <p:cNvPr name="TextBox 13" id="13"/>
          <p:cNvSpPr txBox="true"/>
          <p:nvPr/>
        </p:nvSpPr>
        <p:spPr>
          <a:xfrm rot="0">
            <a:off x="-41930" y="5615473"/>
            <a:ext cx="5101887" cy="15144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Operation Frequency: </a:t>
            </a:r>
            <a:r>
              <a:rPr lang="en-US" b="true" sz="2400">
                <a:solidFill>
                  <a:srgbClr val="0F4662"/>
                </a:solidFill>
                <a:latin typeface="Quicksand Bold"/>
                <a:ea typeface="Quicksand Bold"/>
                <a:cs typeface="Quicksand Bold"/>
                <a:sym typeface="Quicksand Bold"/>
              </a:rPr>
              <a:t>166 MHz</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Modulation Type</a:t>
            </a:r>
            <a:r>
              <a:rPr lang="en-US" b="true" sz="2400">
                <a:solidFill>
                  <a:srgbClr val="0F4662"/>
                </a:solidFill>
                <a:latin typeface="Quicksand Bold"/>
                <a:ea typeface="Quicksand Bold"/>
                <a:cs typeface="Quicksand Bold"/>
                <a:sym typeface="Quicksand Bold"/>
              </a:rPr>
              <a:t>: </a:t>
            </a:r>
            <a:r>
              <a:rPr lang="en-US" sz="2400">
                <a:solidFill>
                  <a:srgbClr val="0F4662"/>
                </a:solidFill>
                <a:latin typeface="Quicksand"/>
                <a:ea typeface="Quicksand"/>
                <a:cs typeface="Quicksand"/>
                <a:sym typeface="Quicksand"/>
              </a:rPr>
              <a:t>ETSI Digital Mobile Radio (DMR)</a:t>
            </a:r>
          </a:p>
        </p:txBody>
      </p:sp>
      <p:sp>
        <p:nvSpPr>
          <p:cNvPr name="TextBox 14" id="14"/>
          <p:cNvSpPr txBox="true"/>
          <p:nvPr/>
        </p:nvSpPr>
        <p:spPr>
          <a:xfrm rot="0">
            <a:off x="5240870" y="5758348"/>
            <a:ext cx="5101887" cy="30575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Motorola DM4000e vehicular terminals.​</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Transmit Power: 40 </a:t>
            </a:r>
            <a:r>
              <a:rPr lang="en-US" sz="2400">
                <a:solidFill>
                  <a:srgbClr val="0F4662"/>
                </a:solidFill>
                <a:latin typeface="Quicksand"/>
                <a:ea typeface="Quicksand"/>
                <a:cs typeface="Quicksand"/>
                <a:sym typeface="Quicksand"/>
              </a:rPr>
              <a:t>W</a:t>
            </a:r>
            <a:r>
              <a:rPr lang="en-US" b="true" sz="2400">
                <a:solidFill>
                  <a:srgbClr val="0F4662"/>
                </a:solidFill>
                <a:latin typeface="Quicksand Bold"/>
                <a:ea typeface="Quicksand Bold"/>
                <a:cs typeface="Quicksand Bold"/>
                <a:sym typeface="Quicksand Bold"/>
              </a:rPr>
              <a:t>.</a:t>
            </a:r>
          </a:p>
          <a:p>
            <a:pPr algn="l" marL="518160" indent="-259080" lvl="1">
              <a:lnSpc>
                <a:spcPts val="4079"/>
              </a:lnSpc>
              <a:buFont typeface="Arial"/>
              <a:buChar char="•"/>
            </a:pPr>
            <a:r>
              <a:rPr lang="en-US" b="true" sz="2400" strike="noStrike" u="none">
                <a:solidFill>
                  <a:srgbClr val="0F4662"/>
                </a:solidFill>
                <a:latin typeface="Quicksand Bold"/>
                <a:ea typeface="Quicksand Bold"/>
                <a:cs typeface="Quicksand Bold"/>
                <a:sym typeface="Quicksand Bold"/>
              </a:rPr>
              <a:t>Sensitivity: 0.18</a:t>
            </a:r>
            <a:r>
              <a:rPr lang="en-US" sz="2400" strike="noStrike" u="none">
                <a:solidFill>
                  <a:srgbClr val="0F4662"/>
                </a:solidFill>
                <a:latin typeface="Quicksand"/>
                <a:ea typeface="Quicksand"/>
                <a:cs typeface="Quicksand"/>
                <a:sym typeface="Quicksand"/>
              </a:rPr>
              <a:t> µV.</a:t>
            </a:r>
          </a:p>
          <a:p>
            <a:pPr algn="l" marL="518160" indent="-259080" lvl="1">
              <a:lnSpc>
                <a:spcPts val="4079"/>
              </a:lnSpc>
              <a:buFont typeface="Arial"/>
              <a:buChar char="•"/>
            </a:pPr>
            <a:r>
              <a:rPr lang="en-US" b="true" sz="2400" strike="noStrike" u="none">
                <a:solidFill>
                  <a:srgbClr val="0F4662"/>
                </a:solidFill>
                <a:latin typeface="Quicksand Bold"/>
                <a:ea typeface="Quicksand Bold"/>
                <a:cs typeface="Quicksand Bold"/>
                <a:sym typeface="Quicksand Bold"/>
              </a:rPr>
              <a:t>Antenna Gain:</a:t>
            </a:r>
            <a:r>
              <a:rPr lang="en-US" sz="2400" strike="noStrike" u="none">
                <a:solidFill>
                  <a:srgbClr val="0F4662"/>
                </a:solidFill>
                <a:latin typeface="Quicksand"/>
                <a:ea typeface="Quicksand"/>
                <a:cs typeface="Quicksand"/>
                <a:sym typeface="Quicksand"/>
              </a:rPr>
              <a:t> Assumed as </a:t>
            </a:r>
            <a:r>
              <a:rPr lang="en-US" b="true" sz="2400" strike="noStrike" u="none">
                <a:solidFill>
                  <a:srgbClr val="0F4662"/>
                </a:solidFill>
                <a:latin typeface="Quicksand Bold"/>
                <a:ea typeface="Quicksand Bold"/>
                <a:cs typeface="Quicksand Bold"/>
                <a:sym typeface="Quicksand Bold"/>
              </a:rPr>
              <a:t>0</a:t>
            </a:r>
            <a:r>
              <a:rPr lang="en-US" sz="2400" strike="noStrike" u="none">
                <a:solidFill>
                  <a:srgbClr val="0F4662"/>
                </a:solidFill>
                <a:latin typeface="Quicksand"/>
                <a:ea typeface="Quicksand"/>
                <a:cs typeface="Quicksand"/>
                <a:sym typeface="Quicksand"/>
              </a:rPr>
              <a:t> dBi</a:t>
            </a:r>
          </a:p>
        </p:txBody>
      </p:sp>
      <p:sp>
        <p:nvSpPr>
          <p:cNvPr name="TextBox 15" id="15"/>
          <p:cNvSpPr txBox="true"/>
          <p:nvPr/>
        </p:nvSpPr>
        <p:spPr>
          <a:xfrm rot="0">
            <a:off x="5201895" y="5248443"/>
            <a:ext cx="510188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Mobile Unit Configuration</a:t>
            </a:r>
          </a:p>
        </p:txBody>
      </p:sp>
      <p:sp>
        <p:nvSpPr>
          <p:cNvPr name="AutoShape 16" id="16"/>
          <p:cNvSpPr/>
          <p:nvPr/>
        </p:nvSpPr>
        <p:spPr>
          <a:xfrm>
            <a:off x="12096581" y="9095505"/>
            <a:ext cx="4346753" cy="0"/>
          </a:xfrm>
          <a:prstGeom prst="line">
            <a:avLst/>
          </a:prstGeom>
          <a:ln cap="flat" w="57150">
            <a:solidFill>
              <a:srgbClr val="7994A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470098" y="1944294"/>
            <a:ext cx="7596779" cy="5683458"/>
          </a:xfrm>
          <a:custGeom>
            <a:avLst/>
            <a:gdLst/>
            <a:ahLst/>
            <a:cxnLst/>
            <a:rect r="r" b="b" t="t" l="l"/>
            <a:pathLst>
              <a:path h="5683458" w="7596779">
                <a:moveTo>
                  <a:pt x="0" y="0"/>
                </a:moveTo>
                <a:lnTo>
                  <a:pt x="7596780" y="0"/>
                </a:lnTo>
                <a:lnTo>
                  <a:pt x="7596780" y="5683457"/>
                </a:lnTo>
                <a:lnTo>
                  <a:pt x="0" y="5683457"/>
                </a:lnTo>
                <a:lnTo>
                  <a:pt x="0" y="0"/>
                </a:lnTo>
                <a:close/>
              </a:path>
            </a:pathLst>
          </a:custGeom>
          <a:blipFill>
            <a:blip r:embed="rId2"/>
            <a:stretch>
              <a:fillRect l="0" t="-1092" r="-6548" b="-1092"/>
            </a:stretch>
          </a:blipFill>
        </p:spPr>
      </p:sp>
      <p:sp>
        <p:nvSpPr>
          <p:cNvPr name="AutoShape 6" id="6"/>
          <p:cNvSpPr/>
          <p:nvPr/>
        </p:nvSpPr>
        <p:spPr>
          <a:xfrm>
            <a:off x="11195504" y="9809753"/>
            <a:ext cx="4346753" cy="0"/>
          </a:xfrm>
          <a:prstGeom prst="line">
            <a:avLst/>
          </a:prstGeom>
          <a:ln cap="flat" w="57150">
            <a:solidFill>
              <a:srgbClr val="7994A0"/>
            </a:solidFill>
            <a:prstDash val="solid"/>
            <a:headEnd type="none" len="sm" w="sm"/>
            <a:tailEnd type="none" len="sm" w="sm"/>
          </a:ln>
        </p:spPr>
      </p:sp>
      <p:sp>
        <p:nvSpPr>
          <p:cNvPr name="Freeform 7" id="7"/>
          <p:cNvSpPr/>
          <p:nvPr/>
        </p:nvSpPr>
        <p:spPr>
          <a:xfrm flipH="false" flipV="false" rot="0">
            <a:off x="9353368" y="3495077"/>
            <a:ext cx="8031024" cy="5906689"/>
          </a:xfrm>
          <a:custGeom>
            <a:avLst/>
            <a:gdLst/>
            <a:ahLst/>
            <a:cxnLst/>
            <a:rect r="r" b="b" t="t" l="l"/>
            <a:pathLst>
              <a:path h="5906689" w="8031024">
                <a:moveTo>
                  <a:pt x="0" y="0"/>
                </a:moveTo>
                <a:lnTo>
                  <a:pt x="8031024" y="0"/>
                </a:lnTo>
                <a:lnTo>
                  <a:pt x="8031024" y="5906689"/>
                </a:lnTo>
                <a:lnTo>
                  <a:pt x="0" y="5906689"/>
                </a:lnTo>
                <a:lnTo>
                  <a:pt x="0" y="0"/>
                </a:lnTo>
                <a:close/>
              </a:path>
            </a:pathLst>
          </a:custGeom>
          <a:blipFill>
            <a:blip r:embed="rId3"/>
            <a:stretch>
              <a:fillRect l="0" t="0" r="0" b="0"/>
            </a:stretch>
          </a:blipFill>
        </p:spPr>
      </p:sp>
      <p:sp>
        <p:nvSpPr>
          <p:cNvPr name="TextBox 8" id="8"/>
          <p:cNvSpPr txBox="true"/>
          <p:nvPr/>
        </p:nvSpPr>
        <p:spPr>
          <a:xfrm rot="0">
            <a:off x="315141" y="599709"/>
            <a:ext cx="7906695"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Network Design: VHF</a:t>
            </a:r>
          </a:p>
        </p:txBody>
      </p:sp>
      <p:sp>
        <p:nvSpPr>
          <p:cNvPr name="TextBox 9" id="9"/>
          <p:cNvSpPr txBox="true"/>
          <p:nvPr/>
        </p:nvSpPr>
        <p:spPr>
          <a:xfrm rot="0">
            <a:off x="9144000" y="-22515"/>
            <a:ext cx="8000828" cy="3310104"/>
          </a:xfrm>
          <a:prstGeom prst="rect">
            <a:avLst/>
          </a:prstGeom>
        </p:spPr>
        <p:txBody>
          <a:bodyPr anchor="t" rtlCol="false" tIns="0" lIns="0" bIns="0" rIns="0">
            <a:spAutoFit/>
          </a:bodyPr>
          <a:lstStyle/>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Repeater:</a:t>
            </a:r>
            <a:r>
              <a:rPr lang="en-US" sz="2231">
                <a:solidFill>
                  <a:srgbClr val="0F4662"/>
                </a:solidFill>
                <a:latin typeface="Quicksand"/>
                <a:ea typeface="Quicksand"/>
                <a:cs typeface="Quicksand"/>
                <a:sym typeface="Quicksand"/>
              </a:rPr>
              <a:t> Motorola SLR5500 (DMR)​</a:t>
            </a:r>
          </a:p>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Power Output: 50 </a:t>
            </a:r>
            <a:r>
              <a:rPr lang="en-US" sz="2231">
                <a:solidFill>
                  <a:srgbClr val="0F4662"/>
                </a:solidFill>
                <a:latin typeface="Quicksand"/>
                <a:ea typeface="Quicksand"/>
                <a:cs typeface="Quicksand"/>
                <a:sym typeface="Quicksand"/>
              </a:rPr>
              <a:t>W</a:t>
            </a:r>
          </a:p>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Sensitivity</a:t>
            </a:r>
            <a:r>
              <a:rPr lang="en-US" sz="2231">
                <a:solidFill>
                  <a:srgbClr val="0F4662"/>
                </a:solidFill>
                <a:latin typeface="Quicksand"/>
                <a:ea typeface="Quicksand"/>
                <a:cs typeface="Quicksand"/>
                <a:sym typeface="Quicksand"/>
              </a:rPr>
              <a:t>: </a:t>
            </a:r>
            <a:r>
              <a:rPr lang="en-US" b="true" sz="2231">
                <a:solidFill>
                  <a:srgbClr val="0F4662"/>
                </a:solidFill>
                <a:latin typeface="Quicksand Bold"/>
                <a:ea typeface="Quicksand Bold"/>
                <a:cs typeface="Quicksand Bold"/>
                <a:sym typeface="Quicksand Bold"/>
              </a:rPr>
              <a:t>0.22</a:t>
            </a:r>
            <a:r>
              <a:rPr lang="en-US" sz="2231">
                <a:solidFill>
                  <a:srgbClr val="0F4662"/>
                </a:solidFill>
                <a:latin typeface="Quicksand"/>
                <a:ea typeface="Quicksand"/>
                <a:cs typeface="Quicksand"/>
                <a:sym typeface="Quicksand"/>
              </a:rPr>
              <a:t> µV.​</a:t>
            </a:r>
          </a:p>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Signal Gain</a:t>
            </a:r>
            <a:r>
              <a:rPr lang="en-US" sz="2231">
                <a:solidFill>
                  <a:srgbClr val="0F4662"/>
                </a:solidFill>
                <a:latin typeface="Quicksand"/>
                <a:ea typeface="Quicksand"/>
                <a:cs typeface="Quicksand"/>
                <a:sym typeface="Quicksand"/>
              </a:rPr>
              <a:t>: </a:t>
            </a:r>
            <a:r>
              <a:rPr lang="en-US" b="true" sz="2231">
                <a:solidFill>
                  <a:srgbClr val="0F4662"/>
                </a:solidFill>
                <a:latin typeface="Quicksand Bold"/>
                <a:ea typeface="Quicksand Bold"/>
                <a:cs typeface="Quicksand Bold"/>
                <a:sym typeface="Quicksand Bold"/>
              </a:rPr>
              <a:t>5 </a:t>
            </a:r>
            <a:r>
              <a:rPr lang="en-US" sz="2231">
                <a:solidFill>
                  <a:srgbClr val="0F4662"/>
                </a:solidFill>
                <a:latin typeface="Quicksand"/>
                <a:ea typeface="Quicksand"/>
                <a:cs typeface="Quicksand"/>
                <a:sym typeface="Quicksand"/>
              </a:rPr>
              <a:t>dBi.</a:t>
            </a:r>
          </a:p>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Antenna Height:</a:t>
            </a:r>
            <a:r>
              <a:rPr lang="en-US" sz="2231">
                <a:solidFill>
                  <a:srgbClr val="0F4662"/>
                </a:solidFill>
                <a:latin typeface="Quicksand"/>
                <a:ea typeface="Quicksand"/>
                <a:cs typeface="Quicksand"/>
                <a:sym typeface="Quicksand"/>
              </a:rPr>
              <a:t> </a:t>
            </a:r>
            <a:r>
              <a:rPr lang="en-US" b="true" sz="2231">
                <a:solidFill>
                  <a:srgbClr val="0F4662"/>
                </a:solidFill>
                <a:latin typeface="Quicksand Bold"/>
                <a:ea typeface="Quicksand Bold"/>
                <a:cs typeface="Quicksand Bold"/>
                <a:sym typeface="Quicksand Bold"/>
              </a:rPr>
              <a:t>10 </a:t>
            </a:r>
            <a:r>
              <a:rPr lang="en-US" sz="2231">
                <a:solidFill>
                  <a:srgbClr val="0F4662"/>
                </a:solidFill>
                <a:latin typeface="Quicksand"/>
                <a:ea typeface="Quicksand"/>
                <a:cs typeface="Quicksand"/>
                <a:sym typeface="Quicksand"/>
              </a:rPr>
              <a:t>m</a:t>
            </a:r>
          </a:p>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Coaxial Cable (VHF): </a:t>
            </a:r>
            <a:r>
              <a:rPr lang="en-US" sz="2231">
                <a:solidFill>
                  <a:srgbClr val="0F4662"/>
                </a:solidFill>
                <a:latin typeface="Quicksand"/>
                <a:ea typeface="Quicksand"/>
                <a:cs typeface="Quicksand"/>
                <a:sym typeface="Quicksand"/>
              </a:rPr>
              <a:t>RT 50/20 low-loss cable</a:t>
            </a:r>
          </a:p>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Loss: </a:t>
            </a:r>
            <a:r>
              <a:rPr lang="en-US" sz="2231">
                <a:solidFill>
                  <a:srgbClr val="0F4662"/>
                </a:solidFill>
                <a:latin typeface="Quicksand"/>
                <a:ea typeface="Quicksand"/>
                <a:cs typeface="Quicksand"/>
                <a:sym typeface="Quicksand"/>
              </a:rPr>
              <a:t>~</a:t>
            </a:r>
            <a:r>
              <a:rPr lang="en-US" b="true" sz="2231">
                <a:solidFill>
                  <a:srgbClr val="0F4662"/>
                </a:solidFill>
                <a:latin typeface="Quicksand Bold"/>
                <a:ea typeface="Quicksand Bold"/>
                <a:cs typeface="Quicksand Bold"/>
                <a:sym typeface="Quicksand Bold"/>
              </a:rPr>
              <a:t>0.6</a:t>
            </a:r>
            <a:r>
              <a:rPr lang="en-US" sz="2231">
                <a:solidFill>
                  <a:srgbClr val="0F4662"/>
                </a:solidFill>
                <a:latin typeface="Quicksand"/>
                <a:ea typeface="Quicksand"/>
                <a:cs typeface="Quicksand"/>
                <a:sym typeface="Quicksand"/>
              </a:rPr>
              <a:t> dB for 10-meter run at 166 MHz​</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04775"/>
              <a:ext cx="2591141" cy="2814108"/>
            </a:xfrm>
            <a:prstGeom prst="rect">
              <a:avLst/>
            </a:prstGeom>
          </p:spPr>
          <p:txBody>
            <a:bodyPr anchor="ctr" rtlCol="false" tIns="50800" lIns="50800" bIns="50800" rIns="50800"/>
            <a:lstStyle/>
            <a:p>
              <a:pPr algn="l" marL="481685" indent="-240842" lvl="1">
                <a:lnSpc>
                  <a:spcPts val="3792"/>
                </a:lnSpc>
                <a:spcBef>
                  <a:spcPct val="0"/>
                </a:spcBef>
                <a:buFont typeface="Arial"/>
                <a:buChar char="•"/>
              </a:pPr>
            </a:p>
          </p:txBody>
        </p:sp>
      </p:grpSp>
      <p:sp>
        <p:nvSpPr>
          <p:cNvPr name="Freeform 5" id="5"/>
          <p:cNvSpPr/>
          <p:nvPr/>
        </p:nvSpPr>
        <p:spPr>
          <a:xfrm flipH="false" flipV="false" rot="0">
            <a:off x="1852654" y="3442193"/>
            <a:ext cx="4831669" cy="5618220"/>
          </a:xfrm>
          <a:custGeom>
            <a:avLst/>
            <a:gdLst/>
            <a:ahLst/>
            <a:cxnLst/>
            <a:rect r="r" b="b" t="t" l="l"/>
            <a:pathLst>
              <a:path h="5618220" w="4831669">
                <a:moveTo>
                  <a:pt x="0" y="0"/>
                </a:moveTo>
                <a:lnTo>
                  <a:pt x="4831668" y="0"/>
                </a:lnTo>
                <a:lnTo>
                  <a:pt x="4831668" y="5618219"/>
                </a:lnTo>
                <a:lnTo>
                  <a:pt x="0" y="5618219"/>
                </a:lnTo>
                <a:lnTo>
                  <a:pt x="0" y="0"/>
                </a:lnTo>
                <a:close/>
              </a:path>
            </a:pathLst>
          </a:custGeom>
          <a:blipFill>
            <a:blip r:embed="rId2"/>
            <a:stretch>
              <a:fillRect l="0" t="0" r="0" b="0"/>
            </a:stretch>
          </a:blipFill>
        </p:spPr>
      </p:sp>
      <p:sp>
        <p:nvSpPr>
          <p:cNvPr name="AutoShape 6" id="6"/>
          <p:cNvSpPr/>
          <p:nvPr/>
        </p:nvSpPr>
        <p:spPr>
          <a:xfrm>
            <a:off x="2095112" y="9631206"/>
            <a:ext cx="4346753" cy="0"/>
          </a:xfrm>
          <a:prstGeom prst="line">
            <a:avLst/>
          </a:prstGeom>
          <a:ln cap="flat" w="57150">
            <a:solidFill>
              <a:srgbClr val="7994A0"/>
            </a:solidFill>
            <a:prstDash val="solid"/>
            <a:headEnd type="none" len="sm" w="sm"/>
            <a:tailEnd type="none" len="sm" w="sm"/>
          </a:ln>
        </p:spPr>
      </p:sp>
      <p:sp>
        <p:nvSpPr>
          <p:cNvPr name="Freeform 7" id="7"/>
          <p:cNvSpPr/>
          <p:nvPr/>
        </p:nvSpPr>
        <p:spPr>
          <a:xfrm flipH="false" flipV="false" rot="0">
            <a:off x="9357767" y="3701112"/>
            <a:ext cx="8059917" cy="5930094"/>
          </a:xfrm>
          <a:custGeom>
            <a:avLst/>
            <a:gdLst/>
            <a:ahLst/>
            <a:cxnLst/>
            <a:rect r="r" b="b" t="t" l="l"/>
            <a:pathLst>
              <a:path h="5930094" w="8059917">
                <a:moveTo>
                  <a:pt x="0" y="0"/>
                </a:moveTo>
                <a:lnTo>
                  <a:pt x="8059917" y="0"/>
                </a:lnTo>
                <a:lnTo>
                  <a:pt x="8059917" y="5930094"/>
                </a:lnTo>
                <a:lnTo>
                  <a:pt x="0" y="5930094"/>
                </a:lnTo>
                <a:lnTo>
                  <a:pt x="0" y="0"/>
                </a:lnTo>
                <a:close/>
              </a:path>
            </a:pathLst>
          </a:custGeom>
          <a:blipFill>
            <a:blip r:embed="rId3"/>
            <a:stretch>
              <a:fillRect l="0" t="0" r="0" b="0"/>
            </a:stretch>
          </a:blipFill>
        </p:spPr>
      </p:sp>
      <p:sp>
        <p:nvSpPr>
          <p:cNvPr name="TextBox 8" id="8"/>
          <p:cNvSpPr txBox="true"/>
          <p:nvPr/>
        </p:nvSpPr>
        <p:spPr>
          <a:xfrm rot="0">
            <a:off x="315141" y="1040689"/>
            <a:ext cx="7906695" cy="903604"/>
          </a:xfrm>
          <a:prstGeom prst="rect">
            <a:avLst/>
          </a:prstGeom>
        </p:spPr>
        <p:txBody>
          <a:bodyPr anchor="t" rtlCol="false" tIns="0" lIns="0" bIns="0" rIns="0">
            <a:spAutoFit/>
          </a:bodyPr>
          <a:lstStyle/>
          <a:p>
            <a:pPr algn="l" marL="0" indent="0" lvl="0">
              <a:lnSpc>
                <a:spcPts val="7420"/>
              </a:lnSpc>
              <a:spcBef>
                <a:spcPct val="0"/>
              </a:spcBef>
            </a:pPr>
            <a:r>
              <a:rPr lang="en-US" b="true" sz="5300" i="true">
                <a:solidFill>
                  <a:srgbClr val="0F4662"/>
                </a:solidFill>
                <a:latin typeface="Cormorant Garamond Bold Italics"/>
                <a:ea typeface="Cormorant Garamond Bold Italics"/>
                <a:cs typeface="Cormorant Garamond Bold Italics"/>
                <a:sym typeface="Cormorant Garamond Bold Italics"/>
              </a:rPr>
              <a:t>Network Design: Microwave Net</a:t>
            </a:r>
          </a:p>
        </p:txBody>
      </p:sp>
      <p:sp>
        <p:nvSpPr>
          <p:cNvPr name="TextBox 9" id="9"/>
          <p:cNvSpPr txBox="true"/>
          <p:nvPr/>
        </p:nvSpPr>
        <p:spPr>
          <a:xfrm rot="0">
            <a:off x="9144000" y="1021639"/>
            <a:ext cx="8000828" cy="2420553"/>
          </a:xfrm>
          <a:prstGeom prst="rect">
            <a:avLst/>
          </a:prstGeom>
        </p:spPr>
        <p:txBody>
          <a:bodyPr anchor="t" rtlCol="false" tIns="0" lIns="0" bIns="0" rIns="0">
            <a:spAutoFit/>
          </a:bodyPr>
          <a:lstStyle/>
          <a:p>
            <a:pPr algn="l" marL="546453" indent="-273227" lvl="1">
              <a:lnSpc>
                <a:spcPts val="4302"/>
              </a:lnSpc>
              <a:buFont typeface="Arial"/>
              <a:buChar char="•"/>
            </a:pPr>
            <a:r>
              <a:rPr lang="en-US" b="true" sz="2531">
                <a:solidFill>
                  <a:srgbClr val="0F4662"/>
                </a:solidFill>
                <a:latin typeface="Quicksand Bold"/>
                <a:ea typeface="Quicksand Bold"/>
                <a:cs typeface="Quicksand Bold"/>
                <a:sym typeface="Quicksand Bold"/>
              </a:rPr>
              <a:t>Operation of the Frequency: </a:t>
            </a:r>
            <a:r>
              <a:rPr lang="en-US" sz="2531">
                <a:solidFill>
                  <a:srgbClr val="0F4662"/>
                </a:solidFill>
                <a:latin typeface="Quicksand"/>
                <a:ea typeface="Quicksand"/>
                <a:cs typeface="Quicksand"/>
                <a:sym typeface="Quicksand"/>
              </a:rPr>
              <a:t>​</a:t>
            </a:r>
          </a:p>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Urban (&lt; 5 km)</a:t>
            </a:r>
            <a:r>
              <a:rPr lang="en-US" sz="2231">
                <a:solidFill>
                  <a:srgbClr val="0F4662"/>
                </a:solidFill>
                <a:latin typeface="Quicksand"/>
                <a:ea typeface="Quicksand"/>
                <a:cs typeface="Quicksand"/>
                <a:sym typeface="Quicksand"/>
              </a:rPr>
              <a:t>: 32 or 38 GHz​</a:t>
            </a:r>
          </a:p>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Short Haul (0–10 km)</a:t>
            </a:r>
            <a:r>
              <a:rPr lang="en-US" sz="2231">
                <a:solidFill>
                  <a:srgbClr val="0F4662"/>
                </a:solidFill>
                <a:latin typeface="Quicksand"/>
                <a:ea typeface="Quicksand"/>
                <a:cs typeface="Quicksand"/>
                <a:sym typeface="Quicksand"/>
              </a:rPr>
              <a:t>: 18 or 23 GHz</a:t>
            </a:r>
          </a:p>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Mid Haul (10–25 km)</a:t>
            </a:r>
            <a:r>
              <a:rPr lang="en-US" sz="2231">
                <a:solidFill>
                  <a:srgbClr val="0F4662"/>
                </a:solidFill>
                <a:latin typeface="Quicksand"/>
                <a:ea typeface="Quicksand"/>
                <a:cs typeface="Quicksand"/>
                <a:sym typeface="Quicksand"/>
              </a:rPr>
              <a:t>: 13 or 15 GHz</a:t>
            </a:r>
          </a:p>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Long Haul (25–70 km)</a:t>
            </a:r>
            <a:r>
              <a:rPr lang="en-US" sz="2231">
                <a:solidFill>
                  <a:srgbClr val="0F4662"/>
                </a:solidFill>
                <a:latin typeface="Quicksand"/>
                <a:ea typeface="Quicksand"/>
                <a:cs typeface="Quicksand"/>
                <a:sym typeface="Quicksand"/>
              </a:rPr>
              <a:t>: </a:t>
            </a:r>
            <a:r>
              <a:rPr lang="en-US" b="true" sz="2231">
                <a:solidFill>
                  <a:srgbClr val="0F4662"/>
                </a:solidFill>
                <a:latin typeface="Quicksand Bold"/>
                <a:ea typeface="Quicksand Bold"/>
                <a:cs typeface="Quicksand Bold"/>
                <a:sym typeface="Quicksand Bold"/>
              </a:rPr>
              <a:t>7 or 10 GHz</a:t>
            </a:r>
          </a:p>
        </p:txBody>
      </p:sp>
      <p:sp>
        <p:nvSpPr>
          <p:cNvPr name="TextBox 10" id="10"/>
          <p:cNvSpPr txBox="true"/>
          <p:nvPr/>
        </p:nvSpPr>
        <p:spPr>
          <a:xfrm rot="0">
            <a:off x="9357767" y="-3175"/>
            <a:ext cx="8626320" cy="1031875"/>
          </a:xfrm>
          <a:prstGeom prst="rect">
            <a:avLst/>
          </a:prstGeom>
        </p:spPr>
        <p:txBody>
          <a:bodyPr anchor="t" rtlCol="false" tIns="0" lIns="0" bIns="0" rIns="0">
            <a:spAutoFit/>
          </a:bodyPr>
          <a:lstStyle/>
          <a:p>
            <a:pPr algn="just" marL="0" indent="0" lvl="0">
              <a:lnSpc>
                <a:spcPts val="4249"/>
              </a:lnSpc>
            </a:pPr>
            <a:r>
              <a:rPr lang="en-US" sz="2499">
                <a:solidFill>
                  <a:srgbClr val="0F4662"/>
                </a:solidFill>
                <a:latin typeface="Quicksand"/>
                <a:ea typeface="Quicksand"/>
                <a:cs typeface="Quicksand"/>
                <a:sym typeface="Quicksand"/>
              </a:rPr>
              <a:t>To provide dependable routing, every repeater needs to see at least </a:t>
            </a:r>
            <a:r>
              <a:rPr lang="en-US" b="true" sz="2499">
                <a:solidFill>
                  <a:srgbClr val="0F4662"/>
                </a:solidFill>
                <a:latin typeface="Quicksand Bold"/>
                <a:ea typeface="Quicksand Bold"/>
                <a:cs typeface="Quicksand Bold"/>
                <a:sym typeface="Quicksand Bold"/>
              </a:rPr>
              <a:t>two </a:t>
            </a:r>
            <a:r>
              <a:rPr lang="en-US" sz="2499">
                <a:solidFill>
                  <a:srgbClr val="0F4662"/>
                </a:solidFill>
                <a:latin typeface="Quicksand"/>
                <a:ea typeface="Quicksand"/>
                <a:cs typeface="Quicksand"/>
                <a:sym typeface="Quicksand"/>
              </a:rPr>
              <a:t>other repeaters.</a:t>
            </a:r>
          </a:p>
        </p:txBody>
      </p:sp>
      <p:sp>
        <p:nvSpPr>
          <p:cNvPr name="AutoShape 11" id="11"/>
          <p:cNvSpPr/>
          <p:nvPr/>
        </p:nvSpPr>
        <p:spPr>
          <a:xfrm>
            <a:off x="11195504" y="10088562"/>
            <a:ext cx="4346753" cy="0"/>
          </a:xfrm>
          <a:prstGeom prst="line">
            <a:avLst/>
          </a:prstGeom>
          <a:ln cap="flat" w="57150">
            <a:solidFill>
              <a:srgbClr val="7994A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085587" y="9456738"/>
            <a:ext cx="4346753"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703460" y="2861060"/>
            <a:ext cx="5425785" cy="5367444"/>
          </a:xfrm>
          <a:custGeom>
            <a:avLst/>
            <a:gdLst/>
            <a:ahLst/>
            <a:cxnLst/>
            <a:rect r="r" b="b" t="t" l="l"/>
            <a:pathLst>
              <a:path h="5367444" w="5425785">
                <a:moveTo>
                  <a:pt x="0" y="0"/>
                </a:moveTo>
                <a:lnTo>
                  <a:pt x="5425785" y="0"/>
                </a:lnTo>
                <a:lnTo>
                  <a:pt x="5425785" y="5367443"/>
                </a:lnTo>
                <a:lnTo>
                  <a:pt x="0" y="5367443"/>
                </a:lnTo>
                <a:lnTo>
                  <a:pt x="0" y="0"/>
                </a:lnTo>
                <a:close/>
              </a:path>
            </a:pathLst>
          </a:custGeom>
          <a:blipFill>
            <a:blip r:embed="rId2"/>
            <a:stretch>
              <a:fillRect l="0" t="0" r="0" b="0"/>
            </a:stretch>
          </a:blipFill>
        </p:spPr>
      </p:sp>
      <p:grpSp>
        <p:nvGrpSpPr>
          <p:cNvPr name="Group 4" id="4"/>
          <p:cNvGrpSpPr/>
          <p:nvPr/>
        </p:nvGrpSpPr>
        <p:grpSpPr>
          <a:xfrm rot="0">
            <a:off x="8449761" y="0"/>
            <a:ext cx="9838239" cy="10287000"/>
            <a:chOff x="0" y="0"/>
            <a:chExt cx="2591141" cy="2709333"/>
          </a:xfrm>
        </p:grpSpPr>
        <p:sp>
          <p:nvSpPr>
            <p:cNvPr name="Freeform 5" id="5"/>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6" id="6"/>
            <p:cNvSpPr txBox="true"/>
            <p:nvPr/>
          </p:nvSpPr>
          <p:spPr>
            <a:xfrm>
              <a:off x="0" y="-104775"/>
              <a:ext cx="2591141" cy="2814108"/>
            </a:xfrm>
            <a:prstGeom prst="rect">
              <a:avLst/>
            </a:prstGeom>
          </p:spPr>
          <p:txBody>
            <a:bodyPr anchor="ctr" rtlCol="false" tIns="50800" lIns="50800" bIns="50800" rIns="50800"/>
            <a:lstStyle/>
            <a:p>
              <a:pPr algn="l" marL="481685" indent="-240842" lvl="1">
                <a:lnSpc>
                  <a:spcPts val="3792"/>
                </a:lnSpc>
                <a:spcBef>
                  <a:spcPct val="0"/>
                </a:spcBef>
                <a:buFont typeface="Arial"/>
                <a:buChar char="•"/>
              </a:pPr>
            </a:p>
          </p:txBody>
        </p:sp>
      </p:grpSp>
      <p:sp>
        <p:nvSpPr>
          <p:cNvPr name="Freeform 7" id="7"/>
          <p:cNvSpPr/>
          <p:nvPr/>
        </p:nvSpPr>
        <p:spPr>
          <a:xfrm flipH="false" flipV="false" rot="0">
            <a:off x="11052557" y="3995155"/>
            <a:ext cx="4632647" cy="5263145"/>
          </a:xfrm>
          <a:custGeom>
            <a:avLst/>
            <a:gdLst/>
            <a:ahLst/>
            <a:cxnLst/>
            <a:rect r="r" b="b" t="t" l="l"/>
            <a:pathLst>
              <a:path h="5263145" w="4632647">
                <a:moveTo>
                  <a:pt x="0" y="0"/>
                </a:moveTo>
                <a:lnTo>
                  <a:pt x="4632647" y="0"/>
                </a:lnTo>
                <a:lnTo>
                  <a:pt x="4632647" y="5263145"/>
                </a:lnTo>
                <a:lnTo>
                  <a:pt x="0" y="5263145"/>
                </a:lnTo>
                <a:lnTo>
                  <a:pt x="0" y="0"/>
                </a:lnTo>
                <a:close/>
              </a:path>
            </a:pathLst>
          </a:custGeom>
          <a:blipFill>
            <a:blip r:embed="rId3"/>
            <a:stretch>
              <a:fillRect l="0" t="-1026" r="0" b="-1026"/>
            </a:stretch>
          </a:blipFill>
        </p:spPr>
      </p:sp>
      <p:sp>
        <p:nvSpPr>
          <p:cNvPr name="TextBox 8" id="8"/>
          <p:cNvSpPr txBox="true"/>
          <p:nvPr/>
        </p:nvSpPr>
        <p:spPr>
          <a:xfrm rot="0">
            <a:off x="305616" y="1050214"/>
            <a:ext cx="7906695" cy="781049"/>
          </a:xfrm>
          <a:prstGeom prst="rect">
            <a:avLst/>
          </a:prstGeom>
        </p:spPr>
        <p:txBody>
          <a:bodyPr anchor="t" rtlCol="false" tIns="0" lIns="0" bIns="0" rIns="0">
            <a:spAutoFit/>
          </a:bodyPr>
          <a:lstStyle/>
          <a:p>
            <a:pPr algn="l" marL="0" indent="0" lvl="0">
              <a:lnSpc>
                <a:spcPts val="6300"/>
              </a:lnSpc>
              <a:spcBef>
                <a:spcPct val="0"/>
              </a:spcBef>
            </a:pPr>
            <a:r>
              <a:rPr lang="en-US" b="true" sz="4500" i="true">
                <a:solidFill>
                  <a:srgbClr val="0F4662"/>
                </a:solidFill>
                <a:latin typeface="Cormorant Garamond Bold Italics"/>
                <a:ea typeface="Cormorant Garamond Bold Italics"/>
                <a:cs typeface="Cormorant Garamond Bold Italics"/>
                <a:sym typeface="Cormorant Garamond Bold Italics"/>
              </a:rPr>
              <a:t>Network Design: Microwave Antenna</a:t>
            </a:r>
          </a:p>
        </p:txBody>
      </p:sp>
      <p:sp>
        <p:nvSpPr>
          <p:cNvPr name="TextBox 9" id="9"/>
          <p:cNvSpPr txBox="true"/>
          <p:nvPr/>
        </p:nvSpPr>
        <p:spPr>
          <a:xfrm rot="0">
            <a:off x="9000642" y="77654"/>
            <a:ext cx="8000828" cy="3725478"/>
          </a:xfrm>
          <a:prstGeom prst="rect">
            <a:avLst/>
          </a:prstGeom>
        </p:spPr>
        <p:txBody>
          <a:bodyPr anchor="t" rtlCol="false" tIns="0" lIns="0" bIns="0" rIns="0">
            <a:spAutoFit/>
          </a:bodyPr>
          <a:lstStyle/>
          <a:p>
            <a:pPr algn="l" marL="481685" indent="-240842" lvl="1">
              <a:lnSpc>
                <a:spcPts val="3792"/>
              </a:lnSpc>
              <a:buFont typeface="Arial"/>
              <a:buChar char="•"/>
            </a:pPr>
            <a:r>
              <a:rPr lang="en-US" b="true" sz="2231">
                <a:solidFill>
                  <a:srgbClr val="0F4662"/>
                </a:solidFill>
                <a:latin typeface="Quicksand Bold"/>
                <a:ea typeface="Quicksand Bold"/>
                <a:cs typeface="Quicksand Bold"/>
                <a:sym typeface="Quicksand Bold"/>
              </a:rPr>
              <a:t>Microwave Antenna Characteristic:</a:t>
            </a:r>
            <a:r>
              <a:rPr lang="en-US" sz="2231">
                <a:solidFill>
                  <a:srgbClr val="0F4662"/>
                </a:solidFill>
                <a:latin typeface="Quicksand"/>
                <a:ea typeface="Quicksand"/>
                <a:cs typeface="Quicksand"/>
                <a:sym typeface="Quicksand"/>
              </a:rPr>
              <a:t>​</a:t>
            </a:r>
          </a:p>
          <a:p>
            <a:pPr algn="l" marL="416916" indent="-208458" lvl="1">
              <a:lnSpc>
                <a:spcPts val="3282"/>
              </a:lnSpc>
              <a:buFont typeface="Arial"/>
              <a:buChar char="•"/>
            </a:pPr>
            <a:r>
              <a:rPr lang="en-US" b="true" sz="1931">
                <a:solidFill>
                  <a:srgbClr val="0F4662"/>
                </a:solidFill>
                <a:latin typeface="Quicksand Bold"/>
                <a:ea typeface="Quicksand Bold"/>
                <a:cs typeface="Quicksand Bold"/>
                <a:sym typeface="Quicksand Bold"/>
              </a:rPr>
              <a:t>Diameter</a:t>
            </a:r>
            <a:r>
              <a:rPr lang="en-US" sz="1931">
                <a:solidFill>
                  <a:srgbClr val="0F4662"/>
                </a:solidFill>
                <a:latin typeface="Quicksand"/>
                <a:ea typeface="Quicksand"/>
                <a:cs typeface="Quicksand"/>
                <a:sym typeface="Quicksand"/>
              </a:rPr>
              <a:t>: </a:t>
            </a:r>
            <a:r>
              <a:rPr lang="en-US" b="true" sz="1931">
                <a:solidFill>
                  <a:srgbClr val="0F4662"/>
                </a:solidFill>
                <a:latin typeface="Quicksand Bold"/>
                <a:ea typeface="Quicksand Bold"/>
                <a:cs typeface="Quicksand Bold"/>
                <a:sym typeface="Quicksand Bold"/>
              </a:rPr>
              <a:t>0.8m</a:t>
            </a:r>
          </a:p>
          <a:p>
            <a:pPr algn="l" marL="416916" indent="-208458" lvl="1">
              <a:lnSpc>
                <a:spcPts val="3282"/>
              </a:lnSpc>
              <a:buFont typeface="Arial"/>
              <a:buChar char="•"/>
            </a:pPr>
            <a:r>
              <a:rPr lang="en-US" b="true" sz="1931">
                <a:solidFill>
                  <a:srgbClr val="0F4662"/>
                </a:solidFill>
                <a:latin typeface="Quicksand Bold"/>
                <a:ea typeface="Quicksand Bold"/>
                <a:cs typeface="Quicksand Bold"/>
                <a:sym typeface="Quicksand Bold"/>
              </a:rPr>
              <a:t>Frequency Range</a:t>
            </a:r>
            <a:r>
              <a:rPr lang="en-US" sz="1931">
                <a:solidFill>
                  <a:srgbClr val="0F4662"/>
                </a:solidFill>
                <a:latin typeface="Quicksand"/>
                <a:ea typeface="Quicksand"/>
                <a:cs typeface="Quicksand"/>
                <a:sym typeface="Quicksand"/>
              </a:rPr>
              <a:t>: </a:t>
            </a:r>
            <a:r>
              <a:rPr lang="en-US" b="true" sz="1931">
                <a:solidFill>
                  <a:srgbClr val="0F4662"/>
                </a:solidFill>
                <a:latin typeface="Quicksand Bold"/>
                <a:ea typeface="Quicksand Bold"/>
                <a:cs typeface="Quicksand Bold"/>
                <a:sym typeface="Quicksand Bold"/>
              </a:rPr>
              <a:t>10 </a:t>
            </a:r>
            <a:r>
              <a:rPr lang="en-US" sz="1931">
                <a:solidFill>
                  <a:srgbClr val="0F4662"/>
                </a:solidFill>
                <a:latin typeface="Quicksand"/>
                <a:ea typeface="Quicksand"/>
                <a:cs typeface="Quicksand"/>
                <a:sym typeface="Quicksand"/>
              </a:rPr>
              <a:t>or </a:t>
            </a:r>
            <a:r>
              <a:rPr lang="en-US" b="true" sz="1931">
                <a:solidFill>
                  <a:srgbClr val="0F4662"/>
                </a:solidFill>
                <a:latin typeface="Quicksand Bold"/>
                <a:ea typeface="Quicksand Bold"/>
                <a:cs typeface="Quicksand Bold"/>
                <a:sym typeface="Quicksand Bold"/>
              </a:rPr>
              <a:t>11.7 </a:t>
            </a:r>
            <a:r>
              <a:rPr lang="en-US" sz="1931">
                <a:solidFill>
                  <a:srgbClr val="0F4662"/>
                </a:solidFill>
                <a:latin typeface="Quicksand"/>
                <a:ea typeface="Quicksand"/>
                <a:cs typeface="Quicksand"/>
                <a:sym typeface="Quicksand"/>
              </a:rPr>
              <a:t>GHz</a:t>
            </a:r>
          </a:p>
          <a:p>
            <a:pPr algn="l" marL="416916" indent="-208458" lvl="1">
              <a:lnSpc>
                <a:spcPts val="3282"/>
              </a:lnSpc>
              <a:buFont typeface="Arial"/>
              <a:buChar char="•"/>
            </a:pPr>
            <a:r>
              <a:rPr lang="en-US" b="true" sz="1931">
                <a:solidFill>
                  <a:srgbClr val="0F4662"/>
                </a:solidFill>
                <a:latin typeface="Quicksand Bold"/>
                <a:ea typeface="Quicksand Bold"/>
                <a:cs typeface="Quicksand Bold"/>
                <a:sym typeface="Quicksand Bold"/>
              </a:rPr>
              <a:t>Gain of Midband: 36.7 </a:t>
            </a:r>
            <a:r>
              <a:rPr lang="en-US" sz="1931">
                <a:solidFill>
                  <a:srgbClr val="0F4662"/>
                </a:solidFill>
                <a:latin typeface="Quicksand"/>
                <a:ea typeface="Quicksand"/>
                <a:cs typeface="Quicksand"/>
                <a:sym typeface="Quicksand"/>
              </a:rPr>
              <a:t>dBi</a:t>
            </a:r>
          </a:p>
          <a:p>
            <a:pPr algn="l" marL="416916" indent="-208458" lvl="1">
              <a:lnSpc>
                <a:spcPts val="3282"/>
              </a:lnSpc>
              <a:buFont typeface="Arial"/>
              <a:buChar char="•"/>
            </a:pPr>
            <a:r>
              <a:rPr lang="en-US" b="true" sz="1931" strike="noStrike" u="none">
                <a:solidFill>
                  <a:srgbClr val="0F4662"/>
                </a:solidFill>
                <a:latin typeface="Quicksand Bold"/>
                <a:ea typeface="Quicksand Bold"/>
                <a:cs typeface="Quicksand Bold"/>
                <a:sym typeface="Quicksand Bold"/>
              </a:rPr>
              <a:t>Wind velocity operational:</a:t>
            </a:r>
            <a:r>
              <a:rPr lang="en-US" sz="1931" strike="noStrike" u="none">
                <a:solidFill>
                  <a:srgbClr val="0F4662"/>
                </a:solidFill>
                <a:latin typeface="Quicksand"/>
                <a:ea typeface="Quicksand"/>
                <a:cs typeface="Quicksand"/>
                <a:sym typeface="Quicksand"/>
              </a:rPr>
              <a:t> </a:t>
            </a:r>
            <a:r>
              <a:rPr lang="en-US" b="true" sz="1931" strike="noStrike" u="none">
                <a:solidFill>
                  <a:srgbClr val="0F4662"/>
                </a:solidFill>
                <a:latin typeface="Quicksand Bold"/>
                <a:ea typeface="Quicksand Bold"/>
                <a:cs typeface="Quicksand Bold"/>
                <a:sym typeface="Quicksand Bold"/>
              </a:rPr>
              <a:t>30 </a:t>
            </a:r>
            <a:r>
              <a:rPr lang="en-US" sz="1931" strike="noStrike" u="none">
                <a:solidFill>
                  <a:srgbClr val="0F4662"/>
                </a:solidFill>
                <a:latin typeface="Quicksand"/>
                <a:ea typeface="Quicksand"/>
                <a:cs typeface="Quicksand"/>
                <a:sym typeface="Quicksand"/>
              </a:rPr>
              <a:t>m/s</a:t>
            </a:r>
          </a:p>
          <a:p>
            <a:pPr algn="l" marL="416916" indent="-208458" lvl="1">
              <a:lnSpc>
                <a:spcPts val="3282"/>
              </a:lnSpc>
              <a:buFont typeface="Arial"/>
              <a:buChar char="•"/>
            </a:pPr>
            <a:r>
              <a:rPr lang="en-US" b="true" sz="1931" strike="noStrike" u="none">
                <a:solidFill>
                  <a:srgbClr val="0F4662"/>
                </a:solidFill>
                <a:latin typeface="Quicksand Bold"/>
                <a:ea typeface="Quicksand Bold"/>
                <a:cs typeface="Quicksand Bold"/>
                <a:sym typeface="Quicksand Bold"/>
              </a:rPr>
              <a:t>Antenna Dimensions: 842 </a:t>
            </a:r>
            <a:r>
              <a:rPr lang="en-US" sz="1931" strike="noStrike" u="none">
                <a:solidFill>
                  <a:srgbClr val="0F4662"/>
                </a:solidFill>
                <a:latin typeface="Quicksand"/>
                <a:ea typeface="Quicksand"/>
                <a:cs typeface="Quicksand"/>
                <a:sym typeface="Quicksand"/>
              </a:rPr>
              <a:t>mm height</a:t>
            </a:r>
            <a:r>
              <a:rPr lang="en-US" b="true" sz="1931" strike="noStrike" u="none">
                <a:solidFill>
                  <a:srgbClr val="0F4662"/>
                </a:solidFill>
                <a:latin typeface="Quicksand Bold"/>
                <a:ea typeface="Quicksand Bold"/>
                <a:cs typeface="Quicksand Bold"/>
                <a:sym typeface="Quicksand Bold"/>
              </a:rPr>
              <a:t>, 814 </a:t>
            </a:r>
            <a:r>
              <a:rPr lang="en-US" sz="1931" strike="noStrike" u="none">
                <a:solidFill>
                  <a:srgbClr val="0F4662"/>
                </a:solidFill>
                <a:latin typeface="Quicksand"/>
                <a:ea typeface="Quicksand"/>
                <a:cs typeface="Quicksand"/>
                <a:sym typeface="Quicksand"/>
              </a:rPr>
              <a:t>mm width</a:t>
            </a:r>
            <a:r>
              <a:rPr lang="en-US" b="true" sz="1931" strike="noStrike" u="none">
                <a:solidFill>
                  <a:srgbClr val="0F4662"/>
                </a:solidFill>
                <a:latin typeface="Quicksand Bold"/>
                <a:ea typeface="Quicksand Bold"/>
                <a:cs typeface="Quicksand Bold"/>
                <a:sym typeface="Quicksand Bold"/>
              </a:rPr>
              <a:t>, </a:t>
            </a:r>
            <a:r>
              <a:rPr lang="en-US" sz="1931" strike="noStrike" u="none">
                <a:solidFill>
                  <a:srgbClr val="0F4662"/>
                </a:solidFill>
                <a:latin typeface="Quicksand"/>
                <a:ea typeface="Quicksand"/>
                <a:cs typeface="Quicksand"/>
                <a:sym typeface="Quicksand"/>
              </a:rPr>
              <a:t>and </a:t>
            </a:r>
            <a:r>
              <a:rPr lang="en-US" b="true" sz="1931" strike="noStrike" u="none">
                <a:solidFill>
                  <a:srgbClr val="0F4662"/>
                </a:solidFill>
                <a:latin typeface="Quicksand Bold"/>
                <a:ea typeface="Quicksand Bold"/>
                <a:cs typeface="Quicksand Bold"/>
                <a:sym typeface="Quicksand Bold"/>
              </a:rPr>
              <a:t>434 </a:t>
            </a:r>
            <a:r>
              <a:rPr lang="en-US" sz="1931" strike="noStrike" u="none">
                <a:solidFill>
                  <a:srgbClr val="0F4662"/>
                </a:solidFill>
                <a:latin typeface="Quicksand"/>
                <a:ea typeface="Quicksand"/>
                <a:cs typeface="Quicksand"/>
                <a:sym typeface="Quicksand"/>
              </a:rPr>
              <a:t>mm depth</a:t>
            </a:r>
            <a:r>
              <a:rPr lang="en-US" b="true" sz="1931" strike="noStrike" u="none">
                <a:solidFill>
                  <a:srgbClr val="0F4662"/>
                </a:solidFill>
                <a:latin typeface="Quicksand Bold"/>
                <a:ea typeface="Quicksand Bold"/>
                <a:cs typeface="Quicksand Bold"/>
                <a:sym typeface="Quicksand Bold"/>
              </a:rPr>
              <a:t>.</a:t>
            </a:r>
          </a:p>
          <a:p>
            <a:pPr algn="l" marL="416916" indent="-208458" lvl="1">
              <a:lnSpc>
                <a:spcPts val="3282"/>
              </a:lnSpc>
              <a:buFont typeface="Arial"/>
              <a:buChar char="•"/>
            </a:pPr>
            <a:r>
              <a:rPr lang="en-US" b="true" sz="1931" strike="noStrike" u="none">
                <a:solidFill>
                  <a:srgbClr val="0F4662"/>
                </a:solidFill>
                <a:latin typeface="Quicksand Bold"/>
                <a:ea typeface="Quicksand Bold"/>
                <a:cs typeface="Quicksand Bold"/>
                <a:sym typeface="Quicksand Bold"/>
              </a:rPr>
              <a:t>Construction</a:t>
            </a:r>
            <a:r>
              <a:rPr lang="en-US" sz="1931" strike="noStrike" u="none">
                <a:solidFill>
                  <a:srgbClr val="0F4662"/>
                </a:solidFill>
                <a:latin typeface="Quicksand"/>
                <a:ea typeface="Quicksand"/>
                <a:cs typeface="Quicksand"/>
                <a:sym typeface="Quicksand"/>
              </a:rPr>
              <a:t>: Wind-resistant, industrial-grade, and appropriate for installations in mountains.</a:t>
            </a:r>
          </a:p>
        </p:txBody>
      </p:sp>
      <p:sp>
        <p:nvSpPr>
          <p:cNvPr name="AutoShape 10" id="10"/>
          <p:cNvSpPr/>
          <p:nvPr/>
        </p:nvSpPr>
        <p:spPr>
          <a:xfrm>
            <a:off x="11195504" y="9655175"/>
            <a:ext cx="4346753" cy="0"/>
          </a:xfrm>
          <a:prstGeom prst="line">
            <a:avLst/>
          </a:prstGeom>
          <a:ln cap="flat" w="57150">
            <a:solidFill>
              <a:srgbClr val="7994A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DAGu7OxFwrU</dc:identifier>
  <dcterms:modified xsi:type="dcterms:W3CDTF">2011-08-01T06:04:30Z</dcterms:modified>
  <cp:revision>1</cp:revision>
  <dc:title>Wireless And Mobile Propagation Project</dc:title>
</cp:coreProperties>
</file>